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C23A798-2F58-4C51-966F-91B31A28369E}">
  <a:tblStyle styleId="{0C23A798-2F58-4C51-966F-91B31A2836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2e82a362_3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2e82a362_3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2e82a362_3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2e82a362_3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85c7f6d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85c7f6d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2e82a362_3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2e82a362_3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85c7f6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d85c7f6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85c7f6d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d85c7f6d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85c7f6d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85c7f6d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85c7f6d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85c7f6d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d85c7f6d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d85c7f6d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85c7f6d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85c7f6d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d482a7eb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cd482a7e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85c7f6db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d85c7f6d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85c7f6d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85c7f6d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85c7f6db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d85c7f6d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85c7f6d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85c7f6d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85c7f6db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85c7f6db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2e82a362_3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72e82a362_3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2e82a362_3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2e82a362_3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85c7f6d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85c7f6d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85c7f6db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85c7f6db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85c7f6db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85c7f6db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2e82a362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2e82a362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72e82a362_3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72e82a362_3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2e82a362_3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2e82a362_3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2e82a362_3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2e82a362_3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2e82a362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2e82a362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d85c7f6db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d85c7f6d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2e82a362_3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2e82a362_3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2e82a362_3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2e82a362_3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72e82a362_3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72e82a362_3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d85c7f6db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d85c7f6db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d85c7f6db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d85c7f6db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d482a7e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d482a7e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d85c7f6db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d85c7f6db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d85c7f6db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d85c7f6db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d85c7f6db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d85c7f6db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d85c7f6db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d85c7f6db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d85c7f6db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d85c7f6db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d85c7f6db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d85c7f6db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d85c7f6db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d85c7f6db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d85c7f6db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d85c7f6db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d85c7f6db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d85c7f6db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d85c7f6db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d85c7f6db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2e82a362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2e82a362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d85c7f6db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d85c7f6db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d85c7f6db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d85c7f6db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d85c7f6db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d85c7f6db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d85c7f6db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d85c7f6db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72e82a362_3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72e82a362_3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72e82a362_3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72e82a362_3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d85c7f6db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d85c7f6db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d85c7f6db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d85c7f6db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d85c7f6db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d85c7f6db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d85c7f6db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d85c7f6db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e82a362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e82a362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d85c7f6db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d85c7f6db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d85c7f6db_0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d85c7f6db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d85c7f6db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d85c7f6db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d85c7f6db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d85c7f6db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d85c7f6d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d85c7f6d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cd482a7e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cd482a7e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d85c7f6db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d85c7f6db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d85c7f6db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d85c7f6db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d85c7f6db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d85c7f6db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2e82a362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2e82a362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85c7f6db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85c7f6db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2e82a362_3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2e82a362_3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repository.library.georgetown.edu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repository.library.georgetown.edu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terrywbrady/info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://www.slideshare.net/duraspace/" TargetMode="External"/><Relationship Id="rId4" Type="http://schemas.openxmlformats.org/officeDocument/2006/relationships/hyperlink" Target="http://www.slideshare.net/tdonohue/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3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hyperlink" Target="https://wiki.duraspace.org/display/DSPACE/DSpace+UI+Prototype+Challenge" TargetMode="Externa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hyperlink" Target="https://github.com/terrywbrady/info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58533" y="7593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DSpace: An Open Source Repository for Academic Libraries and Other Institutions</a:t>
            </a:r>
            <a:endParaRPr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138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Terry Brady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Seattle Java Users Group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November 2015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425" y="83163"/>
            <a:ext cx="2038350" cy="9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Scholarship/Assets of an Institution</a:t>
            </a:r>
            <a:endParaRPr/>
          </a:p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Faculty Papers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Theses, dissertations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Student journals and publications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Digitized Content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Archives, Manuscripts, Rare Books, Art Collections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Institution publications such as newspapers, magazines, yearbooks,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Online course material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Conference proceedings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61175" y="2762875"/>
            <a:ext cx="4314000" cy="18060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>
                <a:solidFill>
                  <a:schemeClr val="dk2"/>
                </a:solidFill>
              </a:rPr>
              <a:t>Much of this information does not exist elsewhere 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Or it would live in an ad-hoc, uncontrolled location (personal website)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DigitalGeorgetown - Institutional Repository Example</a:t>
            </a:r>
            <a:endParaRPr/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https://repository.library.georgetown.edu/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Browse the “Institutional Repository”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 Digital Collections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Explore photo collections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Student newspapers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Rare books (book view)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Videos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Online course content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Mobile site</a:t>
            </a:r>
            <a:endParaRPr/>
          </a:p>
        </p:txBody>
      </p:sp>
      <p:sp>
        <p:nvSpPr>
          <p:cNvPr id="119" name="Google Shape;119;p23"/>
          <p:cNvSpPr/>
          <p:nvPr/>
        </p:nvSpPr>
        <p:spPr>
          <a:xfrm>
            <a:off x="5240800" y="2346298"/>
            <a:ext cx="3486672" cy="24120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Screen Shots from the live demo are on the following slides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DigitalGeorgetown</a:t>
            </a:r>
            <a:endParaRPr/>
          </a:p>
        </p:txBody>
      </p:sp>
      <p:sp>
        <p:nvSpPr>
          <p:cNvPr id="125" name="Google Shape;125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example of an institutional repository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https://repository.library.georgetown.edu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8550" y="341100"/>
            <a:ext cx="5457199" cy="457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 txBox="1"/>
          <p:nvPr/>
        </p:nvSpPr>
        <p:spPr>
          <a:xfrm>
            <a:off x="6973125" y="1951600"/>
            <a:ext cx="17652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Repository</a:t>
            </a:r>
            <a:endParaRPr sz="2400">
              <a:solidFill>
                <a:srgbClr val="674EA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Hierarchy</a:t>
            </a:r>
            <a:endParaRPr sz="24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9779" y="0"/>
            <a:ext cx="554444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7291075" y="1940625"/>
            <a:ext cx="17652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Institutional</a:t>
            </a:r>
            <a:endParaRPr sz="2400">
              <a:solidFill>
                <a:srgbClr val="674EA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Repository</a:t>
            </a:r>
            <a:endParaRPr sz="2400">
              <a:solidFill>
                <a:srgbClr val="674EA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By College</a:t>
            </a:r>
            <a:endParaRPr sz="24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104" y="0"/>
            <a:ext cx="533379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7"/>
          <p:cNvSpPr txBox="1"/>
          <p:nvPr/>
        </p:nvSpPr>
        <p:spPr>
          <a:xfrm>
            <a:off x="6973125" y="1951600"/>
            <a:ext cx="17652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Item Page in the Institutional Repository</a:t>
            </a:r>
            <a:endParaRPr sz="24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5348" y="0"/>
            <a:ext cx="527330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 txBox="1"/>
          <p:nvPr/>
        </p:nvSpPr>
        <p:spPr>
          <a:xfrm>
            <a:off x="6973125" y="1951600"/>
            <a:ext cx="17652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Digitized Photos</a:t>
            </a:r>
            <a:endParaRPr sz="24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5005" y="0"/>
            <a:ext cx="527398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9"/>
          <p:cNvSpPr txBox="1"/>
          <p:nvPr/>
        </p:nvSpPr>
        <p:spPr>
          <a:xfrm>
            <a:off x="6973125" y="1951600"/>
            <a:ext cx="17652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Digitized </a:t>
            </a:r>
            <a:endParaRPr sz="2400">
              <a:solidFill>
                <a:srgbClr val="674EA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Student Newspaper</a:t>
            </a:r>
            <a:endParaRPr sz="24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8776" y="0"/>
            <a:ext cx="54046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0"/>
          <p:cNvSpPr txBox="1"/>
          <p:nvPr/>
        </p:nvSpPr>
        <p:spPr>
          <a:xfrm>
            <a:off x="6973125" y="1951600"/>
            <a:ext cx="17652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Rare Book Item Page</a:t>
            </a:r>
            <a:endParaRPr sz="24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4590" y="0"/>
            <a:ext cx="557482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1"/>
          <p:cNvSpPr txBox="1"/>
          <p:nvPr/>
        </p:nvSpPr>
        <p:spPr>
          <a:xfrm>
            <a:off x="7554225" y="1951600"/>
            <a:ext cx="11841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Book</a:t>
            </a:r>
            <a:endParaRPr sz="2400">
              <a:solidFill>
                <a:srgbClr val="674EA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Viewer</a:t>
            </a:r>
            <a:endParaRPr sz="24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Background - Highlights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https://github.com/terrywbrady/info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LexisNexis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Developed data conversion, metadata management, and legal publishing systems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Developing in Java since 1998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Developed case management and reporting applications for DC non-profits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National Archives and Records Administration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Developed tools to support the digitization of the 1940 Census and other digitization projects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NARA released 2 of my applications on GitHub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Georgetown University Library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Customize open source and commercial library applications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Support DigitalGeorgetown - our instance of DSpace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New committer to the DSpace project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Relocated to Seattle in 2014 - Telecommute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1757" y="0"/>
            <a:ext cx="534048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2"/>
          <p:cNvSpPr txBox="1"/>
          <p:nvPr/>
        </p:nvSpPr>
        <p:spPr>
          <a:xfrm>
            <a:off x="6973125" y="1951600"/>
            <a:ext cx="17652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Digitized Video Collection</a:t>
            </a:r>
            <a:endParaRPr sz="24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2279" y="0"/>
            <a:ext cx="533944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3"/>
          <p:cNvSpPr txBox="1"/>
          <p:nvPr/>
        </p:nvSpPr>
        <p:spPr>
          <a:xfrm>
            <a:off x="6973125" y="1951600"/>
            <a:ext cx="17652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Video Player</a:t>
            </a:r>
            <a:endParaRPr sz="24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3461" y="0"/>
            <a:ext cx="525707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4"/>
          <p:cNvSpPr txBox="1"/>
          <p:nvPr/>
        </p:nvSpPr>
        <p:spPr>
          <a:xfrm>
            <a:off x="6973125" y="1951600"/>
            <a:ext cx="17652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MOOC (Online Course) Content</a:t>
            </a:r>
            <a:endParaRPr sz="24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441" y="0"/>
            <a:ext cx="759312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5"/>
          <p:cNvSpPr txBox="1"/>
          <p:nvPr/>
        </p:nvSpPr>
        <p:spPr>
          <a:xfrm>
            <a:off x="5936400" y="1657300"/>
            <a:ext cx="17652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</a:rPr>
              <a:t>Mobile Website</a:t>
            </a:r>
            <a:endParaRPr sz="2400"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Data Standards are implemented by an Open Repository?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Standards Implemented by Open Repositories</a:t>
            </a:r>
            <a:endParaRPr/>
          </a:p>
        </p:txBody>
      </p:sp>
      <p:sp>
        <p:nvSpPr>
          <p:cNvPr id="204" name="Google Shape;204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 Archival Information System - OAIS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/>
              <a:t>Metadata Standards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Harvesting Standards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Handle Service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Archival Information System - OAIS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Theoretical framework for how an archival system should behave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8"/>
          <p:cNvSpPr/>
          <p:nvPr/>
        </p:nvSpPr>
        <p:spPr>
          <a:xfrm>
            <a:off x="722375" y="2889450"/>
            <a:ext cx="1839300" cy="117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Submission Information Package</a:t>
            </a:r>
            <a:endParaRPr/>
          </a:p>
        </p:txBody>
      </p:sp>
      <p:sp>
        <p:nvSpPr>
          <p:cNvPr id="212" name="Google Shape;212;p38"/>
          <p:cNvSpPr/>
          <p:nvPr/>
        </p:nvSpPr>
        <p:spPr>
          <a:xfrm>
            <a:off x="5650400" y="2889450"/>
            <a:ext cx="1839300" cy="117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Dissemination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Package</a:t>
            </a:r>
            <a:endParaRPr/>
          </a:p>
        </p:txBody>
      </p:sp>
      <p:sp>
        <p:nvSpPr>
          <p:cNvPr id="213" name="Google Shape;213;p38"/>
          <p:cNvSpPr/>
          <p:nvPr/>
        </p:nvSpPr>
        <p:spPr>
          <a:xfrm>
            <a:off x="2735625" y="2782450"/>
            <a:ext cx="2748300" cy="1585200"/>
          </a:xfrm>
          <a:prstGeom prst="cloudCallout">
            <a:avLst>
              <a:gd fmla="val -12278" name="adj1"/>
              <a:gd fmla="val 49998" name="adj2"/>
            </a:avLst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Repository</a:t>
            </a:r>
            <a:endParaRPr sz="2400"/>
          </a:p>
        </p:txBody>
      </p:sp>
      <p:sp>
        <p:nvSpPr>
          <p:cNvPr id="214" name="Google Shape;214;p38"/>
          <p:cNvSpPr/>
          <p:nvPr/>
        </p:nvSpPr>
        <p:spPr>
          <a:xfrm>
            <a:off x="3003150" y="1999900"/>
            <a:ext cx="1785850" cy="1009950"/>
          </a:xfrm>
          <a:prstGeom prst="flowChartMagneticDisk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Archival Information Package</a:t>
            </a:r>
            <a:endParaRPr/>
          </a:p>
        </p:txBody>
      </p:sp>
      <p:sp>
        <p:nvSpPr>
          <p:cNvPr id="215" name="Google Shape;215;p38"/>
          <p:cNvSpPr txBox="1"/>
          <p:nvPr/>
        </p:nvSpPr>
        <p:spPr>
          <a:xfrm>
            <a:off x="2651701" y="2347888"/>
            <a:ext cx="383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9"/>
          <p:cNvSpPr/>
          <p:nvPr/>
        </p:nvSpPr>
        <p:spPr>
          <a:xfrm>
            <a:off x="722375" y="2889450"/>
            <a:ext cx="1839300" cy="117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Submission Information Package</a:t>
            </a:r>
            <a:endParaRPr/>
          </a:p>
        </p:txBody>
      </p:sp>
      <p:sp>
        <p:nvSpPr>
          <p:cNvPr id="222" name="Google Shape;222;p39"/>
          <p:cNvSpPr/>
          <p:nvPr/>
        </p:nvSpPr>
        <p:spPr>
          <a:xfrm>
            <a:off x="5650400" y="2889450"/>
            <a:ext cx="1839300" cy="117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Dissemination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Package</a:t>
            </a:r>
            <a:endParaRPr/>
          </a:p>
        </p:txBody>
      </p:sp>
      <p:sp>
        <p:nvSpPr>
          <p:cNvPr id="223" name="Google Shape;223;p39"/>
          <p:cNvSpPr/>
          <p:nvPr/>
        </p:nvSpPr>
        <p:spPr>
          <a:xfrm>
            <a:off x="2735625" y="2782450"/>
            <a:ext cx="2748300" cy="1585200"/>
          </a:xfrm>
          <a:prstGeom prst="cloudCallout">
            <a:avLst>
              <a:gd fmla="val -12278" name="adj1"/>
              <a:gd fmla="val 49998" name="adj2"/>
            </a:avLst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Repository</a:t>
            </a:r>
            <a:endParaRPr sz="2400"/>
          </a:p>
        </p:txBody>
      </p:sp>
      <p:sp>
        <p:nvSpPr>
          <p:cNvPr id="224" name="Google Shape;224;p39"/>
          <p:cNvSpPr/>
          <p:nvPr/>
        </p:nvSpPr>
        <p:spPr>
          <a:xfrm>
            <a:off x="3003150" y="1999900"/>
            <a:ext cx="1785850" cy="1009950"/>
          </a:xfrm>
          <a:prstGeom prst="flowChartMagneticDisk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Archival Information Package</a:t>
            </a:r>
            <a:endParaRPr/>
          </a:p>
        </p:txBody>
      </p:sp>
      <p:sp>
        <p:nvSpPr>
          <p:cNvPr id="225" name="Google Shape;225;p39"/>
          <p:cNvSpPr txBox="1"/>
          <p:nvPr/>
        </p:nvSpPr>
        <p:spPr>
          <a:xfrm>
            <a:off x="2651701" y="2347888"/>
            <a:ext cx="383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9"/>
          <p:cNvSpPr/>
          <p:nvPr/>
        </p:nvSpPr>
        <p:spPr>
          <a:xfrm>
            <a:off x="553000" y="413075"/>
            <a:ext cx="2911500" cy="1326000"/>
          </a:xfrm>
          <a:prstGeom prst="wedgeRectCallout">
            <a:avLst>
              <a:gd fmla="val -36499" name="adj1"/>
              <a:gd fmla="val 158017" name="adj2"/>
            </a:avLst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Full resolution original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Media optimized for access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Descriptive metadata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Proprietary metadata 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0"/>
          <p:cNvSpPr/>
          <p:nvPr/>
        </p:nvSpPr>
        <p:spPr>
          <a:xfrm>
            <a:off x="722375" y="2889450"/>
            <a:ext cx="1839300" cy="117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Submission Information Package</a:t>
            </a:r>
            <a:endParaRPr/>
          </a:p>
        </p:txBody>
      </p:sp>
      <p:sp>
        <p:nvSpPr>
          <p:cNvPr id="233" name="Google Shape;233;p40"/>
          <p:cNvSpPr/>
          <p:nvPr/>
        </p:nvSpPr>
        <p:spPr>
          <a:xfrm>
            <a:off x="5650400" y="2889450"/>
            <a:ext cx="1839300" cy="117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Dissemination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Package</a:t>
            </a:r>
            <a:endParaRPr/>
          </a:p>
        </p:txBody>
      </p:sp>
      <p:sp>
        <p:nvSpPr>
          <p:cNvPr id="234" name="Google Shape;234;p40"/>
          <p:cNvSpPr/>
          <p:nvPr/>
        </p:nvSpPr>
        <p:spPr>
          <a:xfrm>
            <a:off x="2735625" y="2782450"/>
            <a:ext cx="2748300" cy="1585200"/>
          </a:xfrm>
          <a:prstGeom prst="cloudCallout">
            <a:avLst>
              <a:gd fmla="val -12278" name="adj1"/>
              <a:gd fmla="val 49998" name="adj2"/>
            </a:avLst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Repository</a:t>
            </a:r>
            <a:endParaRPr sz="2400"/>
          </a:p>
        </p:txBody>
      </p:sp>
      <p:sp>
        <p:nvSpPr>
          <p:cNvPr id="235" name="Google Shape;235;p40"/>
          <p:cNvSpPr/>
          <p:nvPr/>
        </p:nvSpPr>
        <p:spPr>
          <a:xfrm>
            <a:off x="3003150" y="1999900"/>
            <a:ext cx="1785850" cy="1009950"/>
          </a:xfrm>
          <a:prstGeom prst="flowChartMagneticDisk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Archival Information Package</a:t>
            </a:r>
            <a:endParaRPr/>
          </a:p>
        </p:txBody>
      </p:sp>
      <p:sp>
        <p:nvSpPr>
          <p:cNvPr id="236" name="Google Shape;236;p40"/>
          <p:cNvSpPr txBox="1"/>
          <p:nvPr/>
        </p:nvSpPr>
        <p:spPr>
          <a:xfrm>
            <a:off x="2651701" y="2347888"/>
            <a:ext cx="383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40"/>
          <p:cNvSpPr/>
          <p:nvPr/>
        </p:nvSpPr>
        <p:spPr>
          <a:xfrm>
            <a:off x="553000" y="413075"/>
            <a:ext cx="5703000" cy="1326000"/>
          </a:xfrm>
          <a:prstGeom prst="wedgeRectCallout">
            <a:avLst>
              <a:gd fmla="val 6777" name="adj1"/>
              <a:gd fmla="val 81644" name="adj2"/>
            </a:avLst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Optimized for long term storage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Check bit level preservation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Some institutions participate in a preservation repository to ensure long term (decades) accessibility of information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41"/>
          <p:cNvSpPr/>
          <p:nvPr/>
        </p:nvSpPr>
        <p:spPr>
          <a:xfrm>
            <a:off x="722375" y="2889450"/>
            <a:ext cx="1839300" cy="117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Submission Information Package</a:t>
            </a:r>
            <a:endParaRPr/>
          </a:p>
        </p:txBody>
      </p:sp>
      <p:sp>
        <p:nvSpPr>
          <p:cNvPr id="244" name="Google Shape;244;p41"/>
          <p:cNvSpPr/>
          <p:nvPr/>
        </p:nvSpPr>
        <p:spPr>
          <a:xfrm>
            <a:off x="5650400" y="2889450"/>
            <a:ext cx="1839300" cy="117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Dissemination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Package</a:t>
            </a:r>
            <a:endParaRPr/>
          </a:p>
        </p:txBody>
      </p:sp>
      <p:sp>
        <p:nvSpPr>
          <p:cNvPr id="245" name="Google Shape;245;p41"/>
          <p:cNvSpPr/>
          <p:nvPr/>
        </p:nvSpPr>
        <p:spPr>
          <a:xfrm>
            <a:off x="2735625" y="2782450"/>
            <a:ext cx="2748300" cy="1585200"/>
          </a:xfrm>
          <a:prstGeom prst="cloudCallout">
            <a:avLst>
              <a:gd fmla="val -12278" name="adj1"/>
              <a:gd fmla="val 49998" name="adj2"/>
            </a:avLst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Repository</a:t>
            </a:r>
            <a:endParaRPr sz="2400"/>
          </a:p>
        </p:txBody>
      </p:sp>
      <p:sp>
        <p:nvSpPr>
          <p:cNvPr id="246" name="Google Shape;246;p41"/>
          <p:cNvSpPr/>
          <p:nvPr/>
        </p:nvSpPr>
        <p:spPr>
          <a:xfrm>
            <a:off x="3003150" y="1999900"/>
            <a:ext cx="1785850" cy="1009950"/>
          </a:xfrm>
          <a:prstGeom prst="flowChartMagneticDisk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Archival Information Package</a:t>
            </a:r>
            <a:endParaRPr/>
          </a:p>
        </p:txBody>
      </p:sp>
      <p:sp>
        <p:nvSpPr>
          <p:cNvPr id="247" name="Google Shape;247;p41"/>
          <p:cNvSpPr txBox="1"/>
          <p:nvPr/>
        </p:nvSpPr>
        <p:spPr>
          <a:xfrm>
            <a:off x="2651701" y="2347888"/>
            <a:ext cx="383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41"/>
          <p:cNvSpPr/>
          <p:nvPr/>
        </p:nvSpPr>
        <p:spPr>
          <a:xfrm>
            <a:off x="4996925" y="346450"/>
            <a:ext cx="2911500" cy="1326000"/>
          </a:xfrm>
          <a:prstGeom prst="wedgeRectCallout">
            <a:avLst>
              <a:gd fmla="val -7895" name="adj1"/>
              <a:gd fmla="val 163041" name="adj2"/>
            </a:avLst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Media optimized for access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Descriptive metadata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DSpace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Institutional Repository</a:t>
            </a:r>
            <a:r>
              <a:rPr lang="en"/>
              <a:t> Platform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Designed to address the concerns of universities and institutions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http://registry.duraspace.org/registry/dspace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Approximately 2000 instances around the world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2"/>
          <p:cNvSpPr txBox="1"/>
          <p:nvPr>
            <p:ph type="title"/>
          </p:nvPr>
        </p:nvSpPr>
        <p:spPr>
          <a:xfrm>
            <a:off x="311700" y="465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Metadata Standards</a:t>
            </a:r>
            <a:endParaRPr/>
          </a:p>
        </p:txBody>
      </p:sp>
      <p:sp>
        <p:nvSpPr>
          <p:cNvPr id="254" name="Google Shape;254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Facilitates interchange between different systems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Examples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Dublin Core: Defines “title”, “author”, “date created”, etc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METS: Hierarchical relationships between objects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Classify metadata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descriptive - intellectual description of the object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technical - specifications/how the media was produced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administrative - what has been done and what can be done to an object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Harvesting Standards</a:t>
            </a:r>
            <a:endParaRPr/>
          </a:p>
        </p:txBody>
      </p:sp>
      <p:sp>
        <p:nvSpPr>
          <p:cNvPr id="260" name="Google Shape;260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OAI-PMH: Open Archives Initiative Protocol for Metadata Harvesting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Sharing content between repositories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Like RSS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Consortial Partners (geographic or other affiliation)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Useful for interchange with vendors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 Service</a:t>
            </a:r>
            <a:endParaRPr/>
          </a:p>
        </p:txBody>
      </p:sp>
      <p:sp>
        <p:nvSpPr>
          <p:cNvPr id="266" name="Google Shape;266;p4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Provide permanent links to content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Links can persist beyond the life of a repository or repository implementation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Valid for bibliographic citations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1600"/>
              </a:spcAft>
              <a:buSzPts val="1200"/>
              <a:buChar char="○"/>
            </a:pPr>
            <a:r>
              <a:t/>
            </a:r>
            <a:endParaRPr/>
          </a:p>
        </p:txBody>
      </p:sp>
      <p:sp>
        <p:nvSpPr>
          <p:cNvPr id="267" name="Google Shape;267;p4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hdl.net service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Institutions pay a membership fee</a:t>
            </a:r>
            <a:endParaRPr sz="1400"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Institution is allocated a handle prefix</a:t>
            </a:r>
            <a:endParaRPr sz="1400"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Repository assigns full handle</a:t>
            </a:r>
            <a:endParaRPr sz="14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Permanent links point to hdl.net</a:t>
            </a:r>
            <a:endParaRPr sz="14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Links resolve back to repository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Standards</a:t>
            </a:r>
            <a:endParaRPr/>
          </a:p>
        </p:txBody>
      </p:sp>
      <p:sp>
        <p:nvSpPr>
          <p:cNvPr id="273" name="Google Shape;273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SWORD - Simple Web-service Offering Repository Deposit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DOI - Digital Object Identifier (for citations)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ORCID - Open Researcher and Contributor ID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Sherpa/Romeo - Standards around publishing policies for academic journals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RDF - Resource Description Framework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Schema.org - Semantic markup to facilitate discovery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Institutional Repository Platforms Exist?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Institutional Repository Platforms</a:t>
            </a:r>
            <a:endParaRPr/>
          </a:p>
        </p:txBody>
      </p:sp>
      <p:sp>
        <p:nvSpPr>
          <p:cNvPr id="284" name="Google Shape;284;p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common platforms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DSpace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Fedora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EPrints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Participating institutions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May pay membership fees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May be on the governing board for the project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Commit developer/testing resources</a:t>
            </a:r>
            <a:endParaRPr/>
          </a:p>
        </p:txBody>
      </p:sp>
      <p:sp>
        <p:nvSpPr>
          <p:cNvPr id="285" name="Google Shape;285;p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Open Repositories Conference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Annual conference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Alternates annually between Europe and North America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DSpace History*</a:t>
            </a:r>
            <a:endParaRPr/>
          </a:p>
        </p:txBody>
      </p:sp>
      <p:sp>
        <p:nvSpPr>
          <p:cNvPr id="291" name="Google Shape;291;p48"/>
          <p:cNvSpPr txBox="1"/>
          <p:nvPr>
            <p:ph idx="1" type="body"/>
          </p:nvPr>
        </p:nvSpPr>
        <p:spPr>
          <a:xfrm>
            <a:off x="339075" y="1212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2002 - MIT and HP Labs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2004 - Committer group established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2007 - DSpace Foundation created to oversee the project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2009 - </a:t>
            </a:r>
            <a:r>
              <a:rPr b="1" lang="en"/>
              <a:t>DuraSpace </a:t>
            </a:r>
            <a:r>
              <a:rPr lang="en"/>
              <a:t>- nonprofit overseeing both DSpace and Fedora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Institutional membership fees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Offer hosted solutions and storage solutions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Provide limited FTE support to projects (product management, technical leadership)</a:t>
            </a:r>
            <a:endParaRPr/>
          </a:p>
        </p:txBody>
      </p:sp>
      <p:sp>
        <p:nvSpPr>
          <p:cNvPr id="292" name="Google Shape;292;p48"/>
          <p:cNvSpPr txBox="1"/>
          <p:nvPr/>
        </p:nvSpPr>
        <p:spPr>
          <a:xfrm>
            <a:off x="387925" y="4703625"/>
            <a:ext cx="84444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*https://en.wikipedia.org/wiki/DSpace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DSpace Adoption*</a:t>
            </a:r>
            <a:endParaRPr/>
          </a:p>
        </p:txBody>
      </p:sp>
      <p:sp>
        <p:nvSpPr>
          <p:cNvPr id="298" name="Google Shape;298;p4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Approximate 2000 instances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Global Usage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Primarily in North America, Europe, Asia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Annual releases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1600"/>
              </a:spcAft>
              <a:buSzPts val="1200"/>
              <a:buChar char="○"/>
            </a:pPr>
            <a:r>
              <a:rPr lang="en"/>
              <a:t>Release Team from Committers</a:t>
            </a:r>
            <a:endParaRPr/>
          </a:p>
        </p:txBody>
      </p:sp>
      <p:sp>
        <p:nvSpPr>
          <p:cNvPr id="299" name="Google Shape;299;p49"/>
          <p:cNvSpPr txBox="1"/>
          <p:nvPr/>
        </p:nvSpPr>
        <p:spPr>
          <a:xfrm>
            <a:off x="5457850" y="4294050"/>
            <a:ext cx="34848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Thanks to Tim Donohue from DuraSpace for providing links to these resources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accent5"/>
                </a:solidFill>
                <a:hlinkClick r:id="rId3"/>
              </a:rPr>
              <a:t>http://www.slideshare.net/duraspace/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http://www.slideshare.net/tdonohue/</a:t>
            </a:r>
            <a:endParaRPr sz="1000"/>
          </a:p>
        </p:txBody>
      </p:sp>
      <p:sp>
        <p:nvSpPr>
          <p:cNvPr id="300" name="Google Shape;300;p4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DSpace Community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24 committers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~60 code contributors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22 community advisory team members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institutional members/governance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~1 FTE from DuraSpace to coordinate the project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DSpace Architecture?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1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311" name="Google Shape;311;p51"/>
          <p:cNvSpPr/>
          <p:nvPr/>
        </p:nvSpPr>
        <p:spPr>
          <a:xfrm>
            <a:off x="5040300" y="403675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312" name="Google Shape;312;p51"/>
          <p:cNvSpPr/>
          <p:nvPr/>
        </p:nvSpPr>
        <p:spPr>
          <a:xfrm>
            <a:off x="4949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13" name="Google Shape;313;p51"/>
          <p:cNvSpPr/>
          <p:nvPr/>
        </p:nvSpPr>
        <p:spPr>
          <a:xfrm>
            <a:off x="27702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14" name="Google Shape;314;p51"/>
          <p:cNvSpPr/>
          <p:nvPr/>
        </p:nvSpPr>
        <p:spPr>
          <a:xfrm>
            <a:off x="5073750" y="394145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15" name="Google Shape;315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Repository Components</a:t>
            </a:r>
            <a:endParaRPr/>
          </a:p>
        </p:txBody>
      </p:sp>
      <p:sp>
        <p:nvSpPr>
          <p:cNvPr id="316" name="Google Shape;316;p51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17" name="Google Shape;317;p51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18" name="Google Shape;318;p51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Unique software needs of libraries/archives/cultural heritage institutions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an institutional repository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History of DSpace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Standards implemented by DSpace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Overview of DSpace and the DSpace community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Architecture/Evolution of the platform from release to release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current search for a new (modern) UI framework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2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324" name="Google Shape;324;p52"/>
          <p:cNvSpPr/>
          <p:nvPr/>
        </p:nvSpPr>
        <p:spPr>
          <a:xfrm>
            <a:off x="5040300" y="403675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325" name="Google Shape;325;p52"/>
          <p:cNvSpPr/>
          <p:nvPr/>
        </p:nvSpPr>
        <p:spPr>
          <a:xfrm>
            <a:off x="4949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26" name="Google Shape;326;p52"/>
          <p:cNvSpPr/>
          <p:nvPr/>
        </p:nvSpPr>
        <p:spPr>
          <a:xfrm>
            <a:off x="27702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27" name="Google Shape;327;p52"/>
          <p:cNvSpPr/>
          <p:nvPr/>
        </p:nvSpPr>
        <p:spPr>
          <a:xfrm>
            <a:off x="5073750" y="394145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28" name="Google Shape;328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Repository Hierarchy</a:t>
            </a:r>
            <a:endParaRPr/>
          </a:p>
        </p:txBody>
      </p:sp>
      <p:sp>
        <p:nvSpPr>
          <p:cNvPr id="329" name="Google Shape;329;p52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30" name="Google Shape;330;p52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31" name="Google Shape;331;p52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32" name="Google Shape;332;p52"/>
          <p:cNvSpPr/>
          <p:nvPr/>
        </p:nvSpPr>
        <p:spPr>
          <a:xfrm rot="1337742">
            <a:off x="2427939" y="1846010"/>
            <a:ext cx="2989825" cy="1511654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Community and Collection Hierarchy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3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338" name="Google Shape;338;p53"/>
          <p:cNvSpPr/>
          <p:nvPr/>
        </p:nvSpPr>
        <p:spPr>
          <a:xfrm>
            <a:off x="5040300" y="403675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339" name="Google Shape;339;p53"/>
          <p:cNvSpPr/>
          <p:nvPr/>
        </p:nvSpPr>
        <p:spPr>
          <a:xfrm>
            <a:off x="4949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40" name="Google Shape;340;p53"/>
          <p:cNvSpPr/>
          <p:nvPr/>
        </p:nvSpPr>
        <p:spPr>
          <a:xfrm>
            <a:off x="27702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41" name="Google Shape;341;p53"/>
          <p:cNvSpPr/>
          <p:nvPr/>
        </p:nvSpPr>
        <p:spPr>
          <a:xfrm>
            <a:off x="5073750" y="394145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42" name="Google Shape;34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an Item to the Repo</a:t>
            </a:r>
            <a:endParaRPr/>
          </a:p>
        </p:txBody>
      </p:sp>
      <p:sp>
        <p:nvSpPr>
          <p:cNvPr id="343" name="Google Shape;343;p53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44" name="Google Shape;344;p53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45" name="Google Shape;345;p53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46" name="Google Shape;346;p53"/>
          <p:cNvSpPr/>
          <p:nvPr/>
        </p:nvSpPr>
        <p:spPr>
          <a:xfrm>
            <a:off x="3076725" y="1846050"/>
            <a:ext cx="3310800" cy="180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Submission Ingest Package</a:t>
            </a:r>
            <a:endParaRPr/>
          </a:p>
        </p:txBody>
      </p:sp>
      <p:sp>
        <p:nvSpPr>
          <p:cNvPr id="347" name="Google Shape;347;p53"/>
          <p:cNvSpPr/>
          <p:nvPr/>
        </p:nvSpPr>
        <p:spPr>
          <a:xfrm>
            <a:off x="3237250" y="2387825"/>
            <a:ext cx="1116882" cy="1137078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Metadata about the item</a:t>
            </a:r>
            <a:endParaRPr/>
          </a:p>
        </p:txBody>
      </p:sp>
      <p:sp>
        <p:nvSpPr>
          <p:cNvPr id="348" name="Google Shape;348;p53"/>
          <p:cNvSpPr/>
          <p:nvPr/>
        </p:nvSpPr>
        <p:spPr>
          <a:xfrm>
            <a:off x="4647100" y="2387825"/>
            <a:ext cx="1116882" cy="1137078"/>
          </a:xfrm>
          <a:prstGeom prst="flowChartDocumen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 File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(PDF, Image, etc)</a:t>
            </a:r>
            <a:endParaRPr/>
          </a:p>
        </p:txBody>
      </p:sp>
      <p:cxnSp>
        <p:nvCxnSpPr>
          <p:cNvPr id="349" name="Google Shape;349;p53"/>
          <p:cNvCxnSpPr>
            <a:stCxn id="346" idx="3"/>
            <a:endCxn id="344" idx="1"/>
          </p:cNvCxnSpPr>
          <p:nvPr/>
        </p:nvCxnSpPr>
        <p:spPr>
          <a:xfrm flipH="1" rot="10800000">
            <a:off x="6387525" y="2118000"/>
            <a:ext cx="1157100" cy="628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4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355" name="Google Shape;355;p54"/>
          <p:cNvSpPr/>
          <p:nvPr/>
        </p:nvSpPr>
        <p:spPr>
          <a:xfrm>
            <a:off x="5040300" y="403675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356" name="Google Shape;356;p54"/>
          <p:cNvSpPr/>
          <p:nvPr/>
        </p:nvSpPr>
        <p:spPr>
          <a:xfrm>
            <a:off x="4949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57" name="Google Shape;357;p54"/>
          <p:cNvSpPr/>
          <p:nvPr/>
        </p:nvSpPr>
        <p:spPr>
          <a:xfrm>
            <a:off x="27702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58" name="Google Shape;358;p54"/>
          <p:cNvSpPr/>
          <p:nvPr/>
        </p:nvSpPr>
        <p:spPr>
          <a:xfrm>
            <a:off x="5073750" y="394145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59" name="Google Shape;359;p54"/>
          <p:cNvSpPr txBox="1"/>
          <p:nvPr>
            <p:ph type="title"/>
          </p:nvPr>
        </p:nvSpPr>
        <p:spPr>
          <a:xfrm>
            <a:off x="311700" y="193975"/>
            <a:ext cx="4505100" cy="9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Item Metadata Saved to Database</a:t>
            </a:r>
            <a:endParaRPr/>
          </a:p>
        </p:txBody>
      </p:sp>
      <p:sp>
        <p:nvSpPr>
          <p:cNvPr id="360" name="Google Shape;360;p54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61" name="Google Shape;361;p54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62" name="Google Shape;362;p54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63" name="Google Shape;363;p54"/>
          <p:cNvSpPr/>
          <p:nvPr/>
        </p:nvSpPr>
        <p:spPr>
          <a:xfrm>
            <a:off x="3076725" y="1846050"/>
            <a:ext cx="3310800" cy="180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Submission Ingest Package</a:t>
            </a:r>
            <a:endParaRPr/>
          </a:p>
        </p:txBody>
      </p:sp>
      <p:sp>
        <p:nvSpPr>
          <p:cNvPr id="364" name="Google Shape;364;p54"/>
          <p:cNvSpPr/>
          <p:nvPr/>
        </p:nvSpPr>
        <p:spPr>
          <a:xfrm>
            <a:off x="989950" y="2586675"/>
            <a:ext cx="1116882" cy="1137078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Metadata about the item</a:t>
            </a:r>
            <a:endParaRPr/>
          </a:p>
        </p:txBody>
      </p:sp>
      <p:sp>
        <p:nvSpPr>
          <p:cNvPr id="365" name="Google Shape;365;p54"/>
          <p:cNvSpPr/>
          <p:nvPr/>
        </p:nvSpPr>
        <p:spPr>
          <a:xfrm>
            <a:off x="4647100" y="2387825"/>
            <a:ext cx="1116882" cy="1137078"/>
          </a:xfrm>
          <a:prstGeom prst="flowChartDocumen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 File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(PDF, Image, etc)</a:t>
            </a:r>
            <a:endParaRPr/>
          </a:p>
        </p:txBody>
      </p:sp>
      <p:cxnSp>
        <p:nvCxnSpPr>
          <p:cNvPr id="366" name="Google Shape;366;p54"/>
          <p:cNvCxnSpPr>
            <a:stCxn id="364" idx="0"/>
            <a:endCxn id="354" idx="2"/>
          </p:cNvCxnSpPr>
          <p:nvPr/>
        </p:nvCxnSpPr>
        <p:spPr>
          <a:xfrm rot="10800000">
            <a:off x="1548391" y="2165475"/>
            <a:ext cx="0" cy="42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7" name="Google Shape;367;p54"/>
          <p:cNvSpPr/>
          <p:nvPr/>
        </p:nvSpPr>
        <p:spPr>
          <a:xfrm>
            <a:off x="366500" y="1862125"/>
            <a:ext cx="777222" cy="511596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Metadata about the item</a:t>
            </a:r>
            <a:endParaRPr sz="8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5"/>
          <p:cNvSpPr/>
          <p:nvPr/>
        </p:nvSpPr>
        <p:spPr>
          <a:xfrm>
            <a:off x="3076725" y="1846050"/>
            <a:ext cx="3310800" cy="180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Submission Ingest Package</a:t>
            </a:r>
            <a:endParaRPr/>
          </a:p>
        </p:txBody>
      </p:sp>
      <p:sp>
        <p:nvSpPr>
          <p:cNvPr id="373" name="Google Shape;373;p55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374" name="Google Shape;374;p55"/>
          <p:cNvSpPr/>
          <p:nvPr/>
        </p:nvSpPr>
        <p:spPr>
          <a:xfrm>
            <a:off x="5040300" y="403675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375" name="Google Shape;375;p55"/>
          <p:cNvSpPr/>
          <p:nvPr/>
        </p:nvSpPr>
        <p:spPr>
          <a:xfrm>
            <a:off x="4949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76" name="Google Shape;376;p55"/>
          <p:cNvSpPr/>
          <p:nvPr/>
        </p:nvSpPr>
        <p:spPr>
          <a:xfrm>
            <a:off x="27702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77" name="Google Shape;377;p55"/>
          <p:cNvSpPr/>
          <p:nvPr/>
        </p:nvSpPr>
        <p:spPr>
          <a:xfrm>
            <a:off x="5073750" y="394145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78" name="Google Shape;378;p55"/>
          <p:cNvSpPr txBox="1"/>
          <p:nvPr>
            <p:ph type="title"/>
          </p:nvPr>
        </p:nvSpPr>
        <p:spPr>
          <a:xfrm>
            <a:off x="311700" y="193975"/>
            <a:ext cx="4505100" cy="9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Item Media Saved to Asset Store</a:t>
            </a:r>
            <a:endParaRPr/>
          </a:p>
        </p:txBody>
      </p:sp>
      <p:sp>
        <p:nvSpPr>
          <p:cNvPr id="379" name="Google Shape;379;p55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80" name="Google Shape;380;p55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81" name="Google Shape;381;p55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82" name="Google Shape;382;p55"/>
          <p:cNvSpPr/>
          <p:nvPr/>
        </p:nvSpPr>
        <p:spPr>
          <a:xfrm>
            <a:off x="4647100" y="2387825"/>
            <a:ext cx="1116882" cy="1137078"/>
          </a:xfrm>
          <a:prstGeom prst="flowChartDocumen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 File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(PDF, Image, etc)</a:t>
            </a:r>
            <a:endParaRPr/>
          </a:p>
        </p:txBody>
      </p:sp>
      <p:cxnSp>
        <p:nvCxnSpPr>
          <p:cNvPr id="383" name="Google Shape;383;p55"/>
          <p:cNvCxnSpPr>
            <a:stCxn id="382" idx="0"/>
            <a:endCxn id="374" idx="3"/>
          </p:cNvCxnSpPr>
          <p:nvPr/>
        </p:nvCxnSpPr>
        <p:spPr>
          <a:xfrm flipH="1" rot="10800000">
            <a:off x="5205541" y="1540625"/>
            <a:ext cx="874800" cy="847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4" name="Google Shape;384;p55"/>
          <p:cNvSpPr/>
          <p:nvPr/>
        </p:nvSpPr>
        <p:spPr>
          <a:xfrm>
            <a:off x="366500" y="1862125"/>
            <a:ext cx="777222" cy="511596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Metadata about the item</a:t>
            </a:r>
            <a:endParaRPr sz="800"/>
          </a:p>
        </p:txBody>
      </p:sp>
      <p:sp>
        <p:nvSpPr>
          <p:cNvPr id="385" name="Google Shape;385;p55"/>
          <p:cNvSpPr/>
          <p:nvPr/>
        </p:nvSpPr>
        <p:spPr>
          <a:xfrm>
            <a:off x="6423914" y="1237401"/>
            <a:ext cx="777222" cy="654102"/>
          </a:xfrm>
          <a:prstGeom prst="flowChartDocumen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Media File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(PDF, Image, etc)</a:t>
            </a:r>
            <a:endParaRPr sz="8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6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391" name="Google Shape;391;p56"/>
          <p:cNvSpPr/>
          <p:nvPr/>
        </p:nvSpPr>
        <p:spPr>
          <a:xfrm>
            <a:off x="5040300" y="403675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392" name="Google Shape;392;p56"/>
          <p:cNvSpPr/>
          <p:nvPr/>
        </p:nvSpPr>
        <p:spPr>
          <a:xfrm>
            <a:off x="4949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93" name="Google Shape;393;p56"/>
          <p:cNvSpPr/>
          <p:nvPr/>
        </p:nvSpPr>
        <p:spPr>
          <a:xfrm>
            <a:off x="27702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94" name="Google Shape;394;p56"/>
          <p:cNvSpPr/>
          <p:nvPr/>
        </p:nvSpPr>
        <p:spPr>
          <a:xfrm>
            <a:off x="5073750" y="394145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395" name="Google Shape;395;p56"/>
          <p:cNvSpPr txBox="1"/>
          <p:nvPr>
            <p:ph type="title"/>
          </p:nvPr>
        </p:nvSpPr>
        <p:spPr>
          <a:xfrm>
            <a:off x="311700" y="193975"/>
            <a:ext cx="4505100" cy="9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Metadata added to Search Index </a:t>
            </a:r>
            <a:endParaRPr/>
          </a:p>
        </p:txBody>
      </p:sp>
      <p:sp>
        <p:nvSpPr>
          <p:cNvPr id="396" name="Google Shape;396;p56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97" name="Google Shape;397;p56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398" name="Google Shape;398;p56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cxnSp>
        <p:nvCxnSpPr>
          <p:cNvPr id="399" name="Google Shape;399;p56"/>
          <p:cNvCxnSpPr>
            <a:stCxn id="390" idx="2"/>
            <a:endCxn id="392" idx="0"/>
          </p:cNvCxnSpPr>
          <p:nvPr/>
        </p:nvCxnSpPr>
        <p:spPr>
          <a:xfrm flipH="1">
            <a:off x="1518400" y="2165400"/>
            <a:ext cx="30000" cy="1761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0" name="Google Shape;400;p56"/>
          <p:cNvSpPr/>
          <p:nvPr/>
        </p:nvSpPr>
        <p:spPr>
          <a:xfrm>
            <a:off x="366500" y="1862125"/>
            <a:ext cx="777222" cy="511596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Metadata about the item</a:t>
            </a:r>
            <a:endParaRPr sz="800"/>
          </a:p>
        </p:txBody>
      </p:sp>
      <p:sp>
        <p:nvSpPr>
          <p:cNvPr id="401" name="Google Shape;401;p56"/>
          <p:cNvSpPr/>
          <p:nvPr/>
        </p:nvSpPr>
        <p:spPr>
          <a:xfrm>
            <a:off x="6423914" y="1237401"/>
            <a:ext cx="777222" cy="654102"/>
          </a:xfrm>
          <a:prstGeom prst="flowChartDocumen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Media File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(PDF, Image, etc)</a:t>
            </a:r>
            <a:endParaRPr sz="800"/>
          </a:p>
        </p:txBody>
      </p:sp>
      <p:sp>
        <p:nvSpPr>
          <p:cNvPr id="402" name="Google Shape;402;p56"/>
          <p:cNvSpPr/>
          <p:nvPr/>
        </p:nvSpPr>
        <p:spPr>
          <a:xfrm>
            <a:off x="117575" y="4529425"/>
            <a:ext cx="777222" cy="511596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Metadata about the item</a:t>
            </a:r>
            <a:endParaRPr sz="8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7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408" name="Google Shape;408;p57"/>
          <p:cNvSpPr/>
          <p:nvPr/>
        </p:nvSpPr>
        <p:spPr>
          <a:xfrm>
            <a:off x="5040300" y="403675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409" name="Google Shape;409;p57"/>
          <p:cNvSpPr/>
          <p:nvPr/>
        </p:nvSpPr>
        <p:spPr>
          <a:xfrm>
            <a:off x="4949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10" name="Google Shape;410;p57"/>
          <p:cNvSpPr/>
          <p:nvPr/>
        </p:nvSpPr>
        <p:spPr>
          <a:xfrm>
            <a:off x="27702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11" name="Google Shape;411;p57"/>
          <p:cNvSpPr/>
          <p:nvPr/>
        </p:nvSpPr>
        <p:spPr>
          <a:xfrm>
            <a:off x="5073750" y="394145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12" name="Google Shape;412;p57"/>
          <p:cNvSpPr txBox="1"/>
          <p:nvPr>
            <p:ph type="title"/>
          </p:nvPr>
        </p:nvSpPr>
        <p:spPr>
          <a:xfrm>
            <a:off x="311700" y="193975"/>
            <a:ext cx="4505100" cy="9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 File Processing</a:t>
            </a:r>
            <a:endParaRPr/>
          </a:p>
        </p:txBody>
      </p:sp>
      <p:sp>
        <p:nvSpPr>
          <p:cNvPr id="413" name="Google Shape;413;p57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14" name="Google Shape;414;p57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15" name="Google Shape;415;p57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16" name="Google Shape;416;p57"/>
          <p:cNvSpPr/>
          <p:nvPr/>
        </p:nvSpPr>
        <p:spPr>
          <a:xfrm>
            <a:off x="366500" y="1862125"/>
            <a:ext cx="777222" cy="511596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Metadata about the item</a:t>
            </a:r>
            <a:endParaRPr sz="800"/>
          </a:p>
        </p:txBody>
      </p:sp>
      <p:sp>
        <p:nvSpPr>
          <p:cNvPr id="417" name="Google Shape;417;p57"/>
          <p:cNvSpPr/>
          <p:nvPr/>
        </p:nvSpPr>
        <p:spPr>
          <a:xfrm>
            <a:off x="6423914" y="1237401"/>
            <a:ext cx="777222" cy="654102"/>
          </a:xfrm>
          <a:prstGeom prst="flowChartDocumen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Media File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(PDF, Image, etc)</a:t>
            </a:r>
            <a:endParaRPr sz="800"/>
          </a:p>
        </p:txBody>
      </p:sp>
      <p:sp>
        <p:nvSpPr>
          <p:cNvPr id="418" name="Google Shape;418;p57"/>
          <p:cNvSpPr/>
          <p:nvPr/>
        </p:nvSpPr>
        <p:spPr>
          <a:xfrm>
            <a:off x="5576377" y="1390226"/>
            <a:ext cx="777222" cy="654102"/>
          </a:xfrm>
          <a:prstGeom prst="flowChartDocumen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Thumbnail</a:t>
            </a:r>
            <a:endParaRPr sz="800"/>
          </a:p>
        </p:txBody>
      </p:sp>
      <p:sp>
        <p:nvSpPr>
          <p:cNvPr id="419" name="Google Shape;419;p57"/>
          <p:cNvSpPr/>
          <p:nvPr/>
        </p:nvSpPr>
        <p:spPr>
          <a:xfrm>
            <a:off x="4728839" y="1269151"/>
            <a:ext cx="777222" cy="654102"/>
          </a:xfrm>
          <a:prstGeom prst="flowChartDocumen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Text Extract</a:t>
            </a:r>
            <a:endParaRPr sz="800"/>
          </a:p>
        </p:txBody>
      </p:sp>
      <p:cxnSp>
        <p:nvCxnSpPr>
          <p:cNvPr id="420" name="Google Shape;420;p57"/>
          <p:cNvCxnSpPr>
            <a:endCxn id="418" idx="2"/>
          </p:cNvCxnSpPr>
          <p:nvPr/>
        </p:nvCxnSpPr>
        <p:spPr>
          <a:xfrm flipH="1">
            <a:off x="5964988" y="1879585"/>
            <a:ext cx="843900" cy="121500"/>
          </a:xfrm>
          <a:prstGeom prst="curvedConnector4">
            <a:avLst>
              <a:gd fmla="val 26975" name="adj1"/>
              <a:gd fmla="val 1029354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1" name="Google Shape;421;p57"/>
          <p:cNvCxnSpPr>
            <a:stCxn id="417" idx="2"/>
            <a:endCxn id="419" idx="2"/>
          </p:cNvCxnSpPr>
          <p:nvPr/>
        </p:nvCxnSpPr>
        <p:spPr>
          <a:xfrm rot="5400000">
            <a:off x="5949125" y="1016660"/>
            <a:ext cx="31800" cy="1695000"/>
          </a:xfrm>
          <a:prstGeom prst="curvedConnector3">
            <a:avLst>
              <a:gd fmla="val 6176777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2" name="Google Shape;422;p57"/>
          <p:cNvSpPr/>
          <p:nvPr/>
        </p:nvSpPr>
        <p:spPr>
          <a:xfrm>
            <a:off x="117575" y="4529425"/>
            <a:ext cx="777222" cy="511596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Metadata about the item</a:t>
            </a:r>
            <a:endParaRPr sz="8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8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428" name="Google Shape;428;p58"/>
          <p:cNvSpPr/>
          <p:nvPr/>
        </p:nvSpPr>
        <p:spPr>
          <a:xfrm>
            <a:off x="5040300" y="403675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429" name="Google Shape;429;p58"/>
          <p:cNvSpPr/>
          <p:nvPr/>
        </p:nvSpPr>
        <p:spPr>
          <a:xfrm>
            <a:off x="4949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30" name="Google Shape;430;p58"/>
          <p:cNvSpPr/>
          <p:nvPr/>
        </p:nvSpPr>
        <p:spPr>
          <a:xfrm>
            <a:off x="27702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31" name="Google Shape;431;p58"/>
          <p:cNvSpPr/>
          <p:nvPr/>
        </p:nvSpPr>
        <p:spPr>
          <a:xfrm>
            <a:off x="5073750" y="394145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32" name="Google Shape;432;p58"/>
          <p:cNvSpPr txBox="1"/>
          <p:nvPr>
            <p:ph type="title"/>
          </p:nvPr>
        </p:nvSpPr>
        <p:spPr>
          <a:xfrm>
            <a:off x="311700" y="193975"/>
            <a:ext cx="4505100" cy="9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Full Text to Search Index</a:t>
            </a:r>
            <a:endParaRPr/>
          </a:p>
        </p:txBody>
      </p:sp>
      <p:sp>
        <p:nvSpPr>
          <p:cNvPr id="433" name="Google Shape;433;p58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34" name="Google Shape;434;p58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35" name="Google Shape;435;p58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36" name="Google Shape;436;p58"/>
          <p:cNvSpPr/>
          <p:nvPr/>
        </p:nvSpPr>
        <p:spPr>
          <a:xfrm>
            <a:off x="366500" y="1862125"/>
            <a:ext cx="777222" cy="511596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Metadata about the item</a:t>
            </a:r>
            <a:endParaRPr sz="800"/>
          </a:p>
        </p:txBody>
      </p:sp>
      <p:sp>
        <p:nvSpPr>
          <p:cNvPr id="437" name="Google Shape;437;p58"/>
          <p:cNvSpPr/>
          <p:nvPr/>
        </p:nvSpPr>
        <p:spPr>
          <a:xfrm>
            <a:off x="6423914" y="1237401"/>
            <a:ext cx="777222" cy="654102"/>
          </a:xfrm>
          <a:prstGeom prst="flowChartDocumen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Media File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(PDF, Image, etc)</a:t>
            </a:r>
            <a:endParaRPr sz="800"/>
          </a:p>
        </p:txBody>
      </p:sp>
      <p:sp>
        <p:nvSpPr>
          <p:cNvPr id="438" name="Google Shape;438;p58"/>
          <p:cNvSpPr/>
          <p:nvPr/>
        </p:nvSpPr>
        <p:spPr>
          <a:xfrm>
            <a:off x="5576377" y="1390226"/>
            <a:ext cx="777222" cy="654102"/>
          </a:xfrm>
          <a:prstGeom prst="flowChartDocumen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Thumbnail</a:t>
            </a:r>
            <a:endParaRPr sz="800"/>
          </a:p>
        </p:txBody>
      </p:sp>
      <p:sp>
        <p:nvSpPr>
          <p:cNvPr id="439" name="Google Shape;439;p58"/>
          <p:cNvSpPr/>
          <p:nvPr/>
        </p:nvSpPr>
        <p:spPr>
          <a:xfrm>
            <a:off x="4728839" y="1269151"/>
            <a:ext cx="777222" cy="654102"/>
          </a:xfrm>
          <a:prstGeom prst="flowChartDocumen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Text Extract</a:t>
            </a:r>
            <a:endParaRPr sz="800"/>
          </a:p>
        </p:txBody>
      </p:sp>
      <p:cxnSp>
        <p:nvCxnSpPr>
          <p:cNvPr id="440" name="Google Shape;440;p58"/>
          <p:cNvCxnSpPr>
            <a:stCxn id="439" idx="2"/>
            <a:endCxn id="441" idx="0"/>
          </p:cNvCxnSpPr>
          <p:nvPr/>
        </p:nvCxnSpPr>
        <p:spPr>
          <a:xfrm rot="5400000">
            <a:off x="2338400" y="1607760"/>
            <a:ext cx="2506800" cy="3051300"/>
          </a:xfrm>
          <a:prstGeom prst="curvedConnector3">
            <a:avLst>
              <a:gd fmla="val 50699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2" name="Google Shape;442;p58"/>
          <p:cNvSpPr/>
          <p:nvPr/>
        </p:nvSpPr>
        <p:spPr>
          <a:xfrm>
            <a:off x="117575" y="4529425"/>
            <a:ext cx="777222" cy="511596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Metadata about the item</a:t>
            </a:r>
            <a:endParaRPr sz="800"/>
          </a:p>
        </p:txBody>
      </p:sp>
      <p:sp>
        <p:nvSpPr>
          <p:cNvPr id="441" name="Google Shape;441;p58"/>
          <p:cNvSpPr/>
          <p:nvPr/>
        </p:nvSpPr>
        <p:spPr>
          <a:xfrm>
            <a:off x="1677439" y="4386926"/>
            <a:ext cx="777222" cy="654102"/>
          </a:xfrm>
          <a:prstGeom prst="flowChartDocumen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Text Extract</a:t>
            </a:r>
            <a:endParaRPr sz="8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9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448" name="Google Shape;448;p59"/>
          <p:cNvSpPr/>
          <p:nvPr/>
        </p:nvSpPr>
        <p:spPr>
          <a:xfrm>
            <a:off x="5040300" y="403675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449" name="Google Shape;449;p59"/>
          <p:cNvSpPr/>
          <p:nvPr/>
        </p:nvSpPr>
        <p:spPr>
          <a:xfrm>
            <a:off x="4949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50" name="Google Shape;450;p59"/>
          <p:cNvSpPr/>
          <p:nvPr/>
        </p:nvSpPr>
        <p:spPr>
          <a:xfrm>
            <a:off x="27702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51" name="Google Shape;451;p59"/>
          <p:cNvSpPr/>
          <p:nvPr/>
        </p:nvSpPr>
        <p:spPr>
          <a:xfrm>
            <a:off x="5073750" y="394145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52" name="Google Shape;452;p59"/>
          <p:cNvSpPr txBox="1"/>
          <p:nvPr>
            <p:ph type="title"/>
          </p:nvPr>
        </p:nvSpPr>
        <p:spPr>
          <a:xfrm>
            <a:off x="311700" y="193975"/>
            <a:ext cx="4505100" cy="9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Metadata to Harvester Index</a:t>
            </a:r>
            <a:endParaRPr/>
          </a:p>
        </p:txBody>
      </p:sp>
      <p:sp>
        <p:nvSpPr>
          <p:cNvPr id="453" name="Google Shape;453;p59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54" name="Google Shape;454;p59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55" name="Google Shape;455;p59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56" name="Google Shape;456;p59"/>
          <p:cNvSpPr/>
          <p:nvPr/>
        </p:nvSpPr>
        <p:spPr>
          <a:xfrm>
            <a:off x="366500" y="1862125"/>
            <a:ext cx="777222" cy="511596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Metadata about the item</a:t>
            </a:r>
            <a:endParaRPr sz="800"/>
          </a:p>
        </p:txBody>
      </p:sp>
      <p:sp>
        <p:nvSpPr>
          <p:cNvPr id="457" name="Google Shape;457;p59"/>
          <p:cNvSpPr/>
          <p:nvPr/>
        </p:nvSpPr>
        <p:spPr>
          <a:xfrm>
            <a:off x="6423914" y="1237401"/>
            <a:ext cx="777222" cy="654102"/>
          </a:xfrm>
          <a:prstGeom prst="flowChartDocumen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Media File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(PDF, Image, etc)</a:t>
            </a:r>
            <a:endParaRPr sz="800"/>
          </a:p>
        </p:txBody>
      </p:sp>
      <p:sp>
        <p:nvSpPr>
          <p:cNvPr id="458" name="Google Shape;458;p59"/>
          <p:cNvSpPr/>
          <p:nvPr/>
        </p:nvSpPr>
        <p:spPr>
          <a:xfrm>
            <a:off x="5576377" y="1390226"/>
            <a:ext cx="777222" cy="654102"/>
          </a:xfrm>
          <a:prstGeom prst="flowChartDocumen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Thumbnail</a:t>
            </a:r>
            <a:endParaRPr sz="800"/>
          </a:p>
        </p:txBody>
      </p:sp>
      <p:sp>
        <p:nvSpPr>
          <p:cNvPr id="459" name="Google Shape;459;p59"/>
          <p:cNvSpPr/>
          <p:nvPr/>
        </p:nvSpPr>
        <p:spPr>
          <a:xfrm>
            <a:off x="4728839" y="1269151"/>
            <a:ext cx="777222" cy="654102"/>
          </a:xfrm>
          <a:prstGeom prst="flowChartDocumen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Text Extract</a:t>
            </a:r>
            <a:endParaRPr sz="800"/>
          </a:p>
        </p:txBody>
      </p:sp>
      <p:cxnSp>
        <p:nvCxnSpPr>
          <p:cNvPr id="460" name="Google Shape;460;p59"/>
          <p:cNvCxnSpPr>
            <a:stCxn id="456" idx="2"/>
            <a:endCxn id="461" idx="0"/>
          </p:cNvCxnSpPr>
          <p:nvPr/>
        </p:nvCxnSpPr>
        <p:spPr>
          <a:xfrm flipH="1" rot="-5400000">
            <a:off x="2746511" y="348499"/>
            <a:ext cx="2074500" cy="6057300"/>
          </a:xfrm>
          <a:prstGeom prst="curvedConnector3">
            <a:avLst>
              <a:gd fmla="val 50656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2" name="Google Shape;462;p59"/>
          <p:cNvSpPr/>
          <p:nvPr/>
        </p:nvSpPr>
        <p:spPr>
          <a:xfrm>
            <a:off x="117575" y="4529425"/>
            <a:ext cx="777222" cy="511596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Metadata about the item</a:t>
            </a:r>
            <a:endParaRPr sz="800"/>
          </a:p>
        </p:txBody>
      </p:sp>
      <p:sp>
        <p:nvSpPr>
          <p:cNvPr id="463" name="Google Shape;463;p59"/>
          <p:cNvSpPr/>
          <p:nvPr/>
        </p:nvSpPr>
        <p:spPr>
          <a:xfrm>
            <a:off x="1677439" y="4386926"/>
            <a:ext cx="777222" cy="654102"/>
          </a:xfrm>
          <a:prstGeom prst="flowChartDocumen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Text Extract</a:t>
            </a:r>
            <a:endParaRPr sz="800"/>
          </a:p>
        </p:txBody>
      </p:sp>
      <p:sp>
        <p:nvSpPr>
          <p:cNvPr id="461" name="Google Shape;461;p59"/>
          <p:cNvSpPr/>
          <p:nvPr/>
        </p:nvSpPr>
        <p:spPr>
          <a:xfrm>
            <a:off x="6423913" y="4414300"/>
            <a:ext cx="777222" cy="511596"/>
          </a:xfrm>
          <a:prstGeom prst="flowChartDocumen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Metadata about the item</a:t>
            </a:r>
            <a:endParaRPr sz="8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0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469" name="Google Shape;469;p60"/>
          <p:cNvSpPr/>
          <p:nvPr/>
        </p:nvSpPr>
        <p:spPr>
          <a:xfrm>
            <a:off x="5040300" y="403675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470" name="Google Shape;470;p60"/>
          <p:cNvSpPr/>
          <p:nvPr/>
        </p:nvSpPr>
        <p:spPr>
          <a:xfrm>
            <a:off x="4949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71" name="Google Shape;471;p60"/>
          <p:cNvSpPr/>
          <p:nvPr/>
        </p:nvSpPr>
        <p:spPr>
          <a:xfrm>
            <a:off x="2770250" y="39269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72" name="Google Shape;472;p60"/>
          <p:cNvSpPr/>
          <p:nvPr/>
        </p:nvSpPr>
        <p:spPr>
          <a:xfrm>
            <a:off x="5073750" y="394145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Harvester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473" name="Google Shape;473;p60"/>
          <p:cNvSpPr txBox="1"/>
          <p:nvPr>
            <p:ph type="title"/>
          </p:nvPr>
        </p:nvSpPr>
        <p:spPr>
          <a:xfrm>
            <a:off x="311700" y="193975"/>
            <a:ext cx="4505100" cy="9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Search/browse via webapps</a:t>
            </a:r>
            <a:endParaRPr/>
          </a:p>
        </p:txBody>
      </p:sp>
      <p:sp>
        <p:nvSpPr>
          <p:cNvPr id="474" name="Google Shape;474;p60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75" name="Google Shape;475;p60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76" name="Google Shape;476;p60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cxnSp>
        <p:nvCxnSpPr>
          <p:cNvPr id="477" name="Google Shape;477;p60"/>
          <p:cNvCxnSpPr/>
          <p:nvPr/>
        </p:nvCxnSpPr>
        <p:spPr>
          <a:xfrm>
            <a:off x="2541600" y="1723825"/>
            <a:ext cx="5003100" cy="12390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8" name="Google Shape;478;p60"/>
          <p:cNvCxnSpPr>
            <a:stCxn id="470" idx="0"/>
            <a:endCxn id="476" idx="1"/>
          </p:cNvCxnSpPr>
          <p:nvPr/>
        </p:nvCxnSpPr>
        <p:spPr>
          <a:xfrm rot="-5400000">
            <a:off x="4046100" y="428300"/>
            <a:ext cx="970800" cy="6026400"/>
          </a:xfrm>
          <a:prstGeom prst="curvedConnector2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9" name="Google Shape;479;p60"/>
          <p:cNvCxnSpPr>
            <a:stCxn id="471" idx="0"/>
            <a:endCxn id="476" idx="1"/>
          </p:cNvCxnSpPr>
          <p:nvPr/>
        </p:nvCxnSpPr>
        <p:spPr>
          <a:xfrm rot="-5400000">
            <a:off x="5183800" y="1565900"/>
            <a:ext cx="970800" cy="3751200"/>
          </a:xfrm>
          <a:prstGeom prst="curvedConnector2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0" name="Google Shape;480;p60"/>
          <p:cNvCxnSpPr>
            <a:stCxn id="472" idx="0"/>
            <a:endCxn id="476" idx="1"/>
          </p:cNvCxnSpPr>
          <p:nvPr/>
        </p:nvCxnSpPr>
        <p:spPr>
          <a:xfrm rot="-5400000">
            <a:off x="6328250" y="2725100"/>
            <a:ext cx="985200" cy="1447500"/>
          </a:xfrm>
          <a:prstGeom prst="curvedConnector2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1" name="Google Shape;481;p60"/>
          <p:cNvCxnSpPr>
            <a:stCxn id="469" idx="3"/>
            <a:endCxn id="476" idx="1"/>
          </p:cNvCxnSpPr>
          <p:nvPr/>
        </p:nvCxnSpPr>
        <p:spPr>
          <a:xfrm flipH="1" rot="-5400000">
            <a:off x="6104825" y="1516300"/>
            <a:ext cx="1415400" cy="1464300"/>
          </a:xfrm>
          <a:prstGeom prst="curvedConnector2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DSpace Interfaces</a:t>
            </a:r>
            <a:endParaRPr/>
          </a:p>
        </p:txBody>
      </p:sp>
      <p:sp>
        <p:nvSpPr>
          <p:cNvPr id="487" name="Google Shape;487;p6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http://demo.dspace.org/</a:t>
            </a:r>
            <a:endParaRPr/>
          </a:p>
        </p:txBody>
      </p:sp>
      <p:sp>
        <p:nvSpPr>
          <p:cNvPr id="488" name="Google Shape;488;p61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89" name="Google Shape;489;p61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490" name="Google Shape;490;p61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Commercial Software in a Library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Library Catalog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Subscription Management/Link Resolver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After searching an academic journal, indicate accessible resources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Discovery Services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Search catalog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 known journals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Commercial databases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6211"/>
            <a:ext cx="9143999" cy="4531079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62"/>
          <p:cNvSpPr txBox="1"/>
          <p:nvPr/>
        </p:nvSpPr>
        <p:spPr>
          <a:xfrm>
            <a:off x="5230450" y="4702050"/>
            <a:ext cx="35115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http://demo.dspace.org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XMLUI (46% of DSpace Instances)</a:t>
            </a:r>
            <a:endParaRPr/>
          </a:p>
        </p:txBody>
      </p:sp>
      <p:sp>
        <p:nvSpPr>
          <p:cNvPr id="502" name="Google Shape;502;p6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Built on A</a:t>
            </a:r>
            <a:r>
              <a:rPr lang="en" sz="1400"/>
              <a:t>pache </a:t>
            </a:r>
            <a:r>
              <a:rPr lang="en"/>
              <a:t>C</a:t>
            </a:r>
            <a:r>
              <a:rPr lang="en" sz="1400"/>
              <a:t>ocoon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XML Processing pipeline using Java and XSLT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Nearly obsolete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60% of inst</a:t>
            </a:r>
            <a:r>
              <a:rPr lang="en"/>
              <a:t>ances are </a:t>
            </a:r>
            <a:r>
              <a:rPr lang="en" sz="1400"/>
              <a:t>up to date</a:t>
            </a:r>
            <a:endParaRPr sz="1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7 yrs old</a:t>
            </a:r>
            <a:endParaRPr sz="1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responsive theme since v5</a:t>
            </a:r>
            <a:endParaRPr sz="1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12/23 </a:t>
            </a:r>
            <a:r>
              <a:rPr lang="en" sz="1400"/>
              <a:t>committers use XMLUI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03" name="Google Shape;503;p63"/>
          <p:cNvGraphicFramePr/>
          <p:nvPr/>
        </p:nvGraphicFramePr>
        <p:xfrm>
          <a:off x="4661325" y="1525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{0C23A798-2F58-4C51-966F-91B31A28369E}</a:tableStyleId>
              </a:tblPr>
              <a:tblGrid>
                <a:gridCol w="1791850"/>
                <a:gridCol w="1791850"/>
              </a:tblGrid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North America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33%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Europe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29%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Asia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South America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Africa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Oceana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04" name="Google Shape;504;p63"/>
          <p:cNvSpPr txBox="1"/>
          <p:nvPr/>
        </p:nvSpPr>
        <p:spPr>
          <a:xfrm>
            <a:off x="4311600" y="4434525"/>
            <a:ext cx="44439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http://www.slideshare.net/tdonohue/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JSPUI (54% of DSpace Instances)</a:t>
            </a:r>
            <a:endParaRPr/>
          </a:p>
        </p:txBody>
      </p:sp>
      <p:sp>
        <p:nvSpPr>
          <p:cNvPr id="510" name="Google Shape;510;p6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only 30% of instances are up to date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12 yrs old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responsive theme since v4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7/23 committers use JSPUI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11" name="Google Shape;511;p64"/>
          <p:cNvGraphicFramePr/>
          <p:nvPr/>
        </p:nvGraphicFramePr>
        <p:xfrm>
          <a:off x="4661325" y="1525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{0C23A798-2F58-4C51-966F-91B31A28369E}</a:tableStyleId>
              </a:tblPr>
              <a:tblGrid>
                <a:gridCol w="1791850"/>
                <a:gridCol w="1791850"/>
              </a:tblGrid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Asia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35%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Europe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33%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South America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North America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Africa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1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Oceana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12" name="Google Shape;512;p64"/>
          <p:cNvSpPr txBox="1"/>
          <p:nvPr/>
        </p:nvSpPr>
        <p:spPr>
          <a:xfrm>
            <a:off x="4311600" y="4434525"/>
            <a:ext cx="44439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http://www.slideshare.net/tdonohue/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Google Shape;51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40275"/>
            <a:ext cx="9144001" cy="3462951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65"/>
          <p:cNvSpPr txBox="1"/>
          <p:nvPr/>
        </p:nvSpPr>
        <p:spPr>
          <a:xfrm>
            <a:off x="5230450" y="4702050"/>
            <a:ext cx="35115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http://demo.dspace.org</a:t>
            </a:r>
            <a:endParaRPr/>
          </a:p>
        </p:txBody>
      </p:sp>
      <p:sp>
        <p:nvSpPr>
          <p:cNvPr id="519" name="Google Shape;519;p65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520" name="Google Shape;520;p65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521" name="Google Shape;521;p65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527" name="Google Shape;527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Jersey-based REST API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OAI-PMH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Harvesting Interface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SWORD (V1 and V2)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Deposit interface from another application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RDF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Publish repository content as RDF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LNI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Lightweight Network Interface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66"/>
          <p:cNvSpPr/>
          <p:nvPr/>
        </p:nvSpPr>
        <p:spPr>
          <a:xfrm>
            <a:off x="7544700" y="9218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529" name="Google Shape;529;p66"/>
          <p:cNvSpPr/>
          <p:nvPr/>
        </p:nvSpPr>
        <p:spPr>
          <a:xfrm>
            <a:off x="7544700" y="17600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  <p:sp>
        <p:nvSpPr>
          <p:cNvPr id="530" name="Google Shape;530;p66"/>
          <p:cNvSpPr/>
          <p:nvPr/>
        </p:nvSpPr>
        <p:spPr>
          <a:xfrm>
            <a:off x="7544700" y="2598225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Webapps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DSpace Architecture</a:t>
            </a:r>
            <a:endParaRPr/>
          </a:p>
        </p:txBody>
      </p:sp>
      <p:sp>
        <p:nvSpPr>
          <p:cNvPr id="536" name="Google Shape;536;p6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Java Application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Runs in tomcat, supported on Linux, Windows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PostgreSQL or Oracle database for metadata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Asset store for media files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Opaque storage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Cloud storage plugin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3 SOLR indexes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1600"/>
              </a:spcAft>
              <a:buSzPts val="1200"/>
              <a:buChar char="○"/>
            </a:pPr>
            <a:r>
              <a:rPr lang="en"/>
              <a:t>Search, OAI, Statistics</a:t>
            </a:r>
            <a:endParaRPr/>
          </a:p>
        </p:txBody>
      </p:sp>
      <p:sp>
        <p:nvSpPr>
          <p:cNvPr id="537" name="Google Shape;537;p6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2 Supported User Interfaces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Maintenance challenge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REST API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Authentication plugins (Password, LDAP, Shibboleth, Certificate)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Primitive digital preservation facilities (checksum monitoring)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 Tools</a:t>
            </a:r>
            <a:endParaRPr/>
          </a:p>
        </p:txBody>
      </p:sp>
      <p:sp>
        <p:nvSpPr>
          <p:cNvPr id="543" name="Google Shape;543;p6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GitHub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Maven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Travis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Jira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Confluence Wiki</a:t>
            </a:r>
            <a:endParaRPr/>
          </a:p>
        </p:txBody>
      </p:sp>
      <p:sp>
        <p:nvSpPr>
          <p:cNvPr id="544" name="Google Shape;544;p6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IRC 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Meetings alternate 1PM PT/8AM PT to include committers around the world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Mailing lists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StackOverflow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6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has the Architecture Evolved?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1.8 - 2011</a:t>
            </a:r>
            <a:endParaRPr/>
          </a:p>
        </p:txBody>
      </p:sp>
      <p:sp>
        <p:nvSpPr>
          <p:cNvPr id="555" name="Google Shape;555;p70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556" name="Google Shape;556;p70"/>
          <p:cNvSpPr/>
          <p:nvPr/>
        </p:nvSpPr>
        <p:spPr>
          <a:xfrm>
            <a:off x="3060500" y="1148738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557" name="Google Shape;557;p70"/>
          <p:cNvSpPr/>
          <p:nvPr/>
        </p:nvSpPr>
        <p:spPr>
          <a:xfrm>
            <a:off x="555150" y="28300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(Lucene)</a:t>
            </a:r>
            <a:endParaRPr/>
          </a:p>
        </p:txBody>
      </p:sp>
      <p:sp>
        <p:nvSpPr>
          <p:cNvPr id="558" name="Google Shape;558;p70"/>
          <p:cNvSpPr/>
          <p:nvPr/>
        </p:nvSpPr>
        <p:spPr>
          <a:xfrm>
            <a:off x="3093950" y="280322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559" name="Google Shape;559;p70"/>
          <p:cNvSpPr/>
          <p:nvPr/>
        </p:nvSpPr>
        <p:spPr>
          <a:xfrm>
            <a:off x="525050" y="3932175"/>
            <a:ext cx="2046700" cy="896250"/>
          </a:xfrm>
          <a:prstGeom prst="flowChartMagneticDrum">
            <a:avLst/>
          </a:prstGeom>
          <a:solidFill>
            <a:srgbClr val="CCCCCC"/>
          </a:solidFill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/>
          </a:p>
        </p:txBody>
      </p:sp>
      <p:sp>
        <p:nvSpPr>
          <p:cNvPr id="560" name="Google Shape;560;p70"/>
          <p:cNvSpPr/>
          <p:nvPr/>
        </p:nvSpPr>
        <p:spPr>
          <a:xfrm>
            <a:off x="60264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XMLUI</a:t>
            </a:r>
            <a:endParaRPr/>
          </a:p>
        </p:txBody>
      </p:sp>
      <p:sp>
        <p:nvSpPr>
          <p:cNvPr id="561" name="Google Shape;561;p70"/>
          <p:cNvSpPr/>
          <p:nvPr/>
        </p:nvSpPr>
        <p:spPr>
          <a:xfrm>
            <a:off x="74095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JSPUI</a:t>
            </a:r>
            <a:endParaRPr/>
          </a:p>
        </p:txBody>
      </p:sp>
      <p:sp>
        <p:nvSpPr>
          <p:cNvPr id="562" name="Google Shape;562;p70"/>
          <p:cNvSpPr txBox="1"/>
          <p:nvPr/>
        </p:nvSpPr>
        <p:spPr>
          <a:xfrm>
            <a:off x="5691950" y="4715425"/>
            <a:ext cx="31773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https://wiki.duraspace.org/display/DSPACE/Releases</a:t>
            </a:r>
            <a:endParaRPr sz="90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3 - 2012</a:t>
            </a:r>
            <a:endParaRPr/>
          </a:p>
        </p:txBody>
      </p:sp>
      <p:sp>
        <p:nvSpPr>
          <p:cNvPr id="568" name="Google Shape;568;p71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569" name="Google Shape;569;p71"/>
          <p:cNvSpPr/>
          <p:nvPr/>
        </p:nvSpPr>
        <p:spPr>
          <a:xfrm>
            <a:off x="3060500" y="1148738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570" name="Google Shape;570;p71"/>
          <p:cNvSpPr/>
          <p:nvPr/>
        </p:nvSpPr>
        <p:spPr>
          <a:xfrm>
            <a:off x="555150" y="2830000"/>
            <a:ext cx="2046700" cy="896250"/>
          </a:xfrm>
          <a:prstGeom prst="flowChartMagneticDrum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(Lucene)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71"/>
          <p:cNvSpPr/>
          <p:nvPr/>
        </p:nvSpPr>
        <p:spPr>
          <a:xfrm>
            <a:off x="3093950" y="280322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572" name="Google Shape;572;p71"/>
          <p:cNvSpPr/>
          <p:nvPr/>
        </p:nvSpPr>
        <p:spPr>
          <a:xfrm>
            <a:off x="525050" y="3932175"/>
            <a:ext cx="2046700" cy="896250"/>
          </a:xfrm>
          <a:prstGeom prst="flowChartMagneticDrum">
            <a:avLst/>
          </a:prstGeom>
          <a:solidFill>
            <a:srgbClr val="FFF2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Facets, No Authorization</a:t>
            </a:r>
            <a:endParaRPr sz="800"/>
          </a:p>
        </p:txBody>
      </p:sp>
      <p:sp>
        <p:nvSpPr>
          <p:cNvPr id="573" name="Google Shape;573;p71"/>
          <p:cNvSpPr/>
          <p:nvPr/>
        </p:nvSpPr>
        <p:spPr>
          <a:xfrm>
            <a:off x="60264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XMLUI</a:t>
            </a:r>
            <a:endParaRPr/>
          </a:p>
        </p:txBody>
      </p:sp>
      <p:sp>
        <p:nvSpPr>
          <p:cNvPr id="574" name="Google Shape;574;p71"/>
          <p:cNvSpPr/>
          <p:nvPr/>
        </p:nvSpPr>
        <p:spPr>
          <a:xfrm>
            <a:off x="74095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JSPUI</a:t>
            </a:r>
            <a:endParaRPr/>
          </a:p>
        </p:txBody>
      </p:sp>
      <p:sp>
        <p:nvSpPr>
          <p:cNvPr id="575" name="Google Shape;575;p71"/>
          <p:cNvSpPr/>
          <p:nvPr/>
        </p:nvSpPr>
        <p:spPr>
          <a:xfrm>
            <a:off x="3077225" y="393217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19050">
            <a:solidFill>
              <a:srgbClr val="FF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(Elastic)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/>
          </a:p>
        </p:txBody>
      </p:sp>
      <p:sp>
        <p:nvSpPr>
          <p:cNvPr id="576" name="Google Shape;576;p71"/>
          <p:cNvSpPr/>
          <p:nvPr/>
        </p:nvSpPr>
        <p:spPr>
          <a:xfrm>
            <a:off x="6026400" y="21439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19050">
            <a:solidFill>
              <a:srgbClr val="FF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(optional)</a:t>
            </a:r>
            <a:endParaRPr/>
          </a:p>
        </p:txBody>
      </p:sp>
      <p:sp>
        <p:nvSpPr>
          <p:cNvPr id="577" name="Google Shape;577;p71"/>
          <p:cNvSpPr txBox="1"/>
          <p:nvPr/>
        </p:nvSpPr>
        <p:spPr>
          <a:xfrm>
            <a:off x="5691950" y="4715425"/>
            <a:ext cx="31773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https://wiki.duraspace.org/display/DSPACE/Releases</a:t>
            </a:r>
            <a:endParaRPr sz="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Software Needs of Libraries and Archives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Open access to information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Free and accessible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Wary of vendor lock-in </a:t>
            </a:r>
            <a:endParaRPr/>
          </a:p>
          <a:p>
            <a:pPr indent="-304800" lvl="2" marL="1371600" rtl="0" algn="l">
              <a:spcBef>
                <a:spcPts val="160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Information sustainability</a:t>
            </a:r>
            <a:endParaRPr/>
          </a:p>
          <a:p>
            <a:pPr indent="-304800" lvl="2" marL="1371600" rtl="0" algn="l">
              <a:spcBef>
                <a:spcPts val="160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License costs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Information sharing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Consortial agreements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1600"/>
              </a:spcAft>
              <a:buSzPts val="1200"/>
              <a:buChar char="○"/>
            </a:pPr>
            <a:r>
              <a:rPr lang="en" sz="1200"/>
              <a:t>Support for open data standards</a:t>
            </a:r>
            <a:endParaRPr/>
          </a:p>
        </p:txBody>
      </p:sp>
      <p:sp>
        <p:nvSpPr>
          <p:cNvPr id="87" name="Google Shape;87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Information preservation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Long-term accessibility (decades)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Analog Media accessibility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Digital Media format accessibility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Bit preservation over the long term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Citation of information</a:t>
            </a:r>
            <a:endParaRPr/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Link rot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4 - 2013</a:t>
            </a:r>
            <a:endParaRPr/>
          </a:p>
        </p:txBody>
      </p:sp>
      <p:sp>
        <p:nvSpPr>
          <p:cNvPr id="583" name="Google Shape;583;p72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584" name="Google Shape;584;p72"/>
          <p:cNvSpPr/>
          <p:nvPr/>
        </p:nvSpPr>
        <p:spPr>
          <a:xfrm>
            <a:off x="3060500" y="1148738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585" name="Google Shape;585;p72"/>
          <p:cNvSpPr/>
          <p:nvPr/>
        </p:nvSpPr>
        <p:spPr>
          <a:xfrm>
            <a:off x="555150" y="2830000"/>
            <a:ext cx="2046700" cy="896250"/>
          </a:xfrm>
          <a:prstGeom prst="flowChartMagneticDrum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(Lucene)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/>
          </a:p>
        </p:txBody>
      </p:sp>
      <p:sp>
        <p:nvSpPr>
          <p:cNvPr id="586" name="Google Shape;586;p72"/>
          <p:cNvSpPr/>
          <p:nvPr/>
        </p:nvSpPr>
        <p:spPr>
          <a:xfrm>
            <a:off x="3093950" y="280322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587" name="Google Shape;587;p72"/>
          <p:cNvSpPr/>
          <p:nvPr/>
        </p:nvSpPr>
        <p:spPr>
          <a:xfrm>
            <a:off x="525050" y="393217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Authorization Aware</a:t>
            </a:r>
            <a:endParaRPr sz="800"/>
          </a:p>
        </p:txBody>
      </p:sp>
      <p:sp>
        <p:nvSpPr>
          <p:cNvPr id="588" name="Google Shape;588;p72"/>
          <p:cNvSpPr/>
          <p:nvPr/>
        </p:nvSpPr>
        <p:spPr>
          <a:xfrm>
            <a:off x="60264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XMLUI</a:t>
            </a:r>
            <a:endParaRPr/>
          </a:p>
        </p:txBody>
      </p:sp>
      <p:sp>
        <p:nvSpPr>
          <p:cNvPr id="589" name="Google Shape;589;p72"/>
          <p:cNvSpPr/>
          <p:nvPr/>
        </p:nvSpPr>
        <p:spPr>
          <a:xfrm>
            <a:off x="74095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JSPUI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Responsive theme</a:t>
            </a:r>
            <a:endParaRPr b="1" sz="900"/>
          </a:p>
        </p:txBody>
      </p:sp>
      <p:sp>
        <p:nvSpPr>
          <p:cNvPr id="590" name="Google Shape;590;p72"/>
          <p:cNvSpPr/>
          <p:nvPr/>
        </p:nvSpPr>
        <p:spPr>
          <a:xfrm>
            <a:off x="3077225" y="3932175"/>
            <a:ext cx="2046700" cy="896250"/>
          </a:xfrm>
          <a:prstGeom prst="flowChartMagneticDrum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(Elastic)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/>
          </a:p>
        </p:txBody>
      </p:sp>
      <p:sp>
        <p:nvSpPr>
          <p:cNvPr id="591" name="Google Shape;591;p72"/>
          <p:cNvSpPr/>
          <p:nvPr/>
        </p:nvSpPr>
        <p:spPr>
          <a:xfrm>
            <a:off x="6026400" y="21439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</a:t>
            </a:r>
            <a:endParaRPr/>
          </a:p>
        </p:txBody>
      </p:sp>
      <p:sp>
        <p:nvSpPr>
          <p:cNvPr id="592" name="Google Shape;592;p72"/>
          <p:cNvSpPr/>
          <p:nvPr/>
        </p:nvSpPr>
        <p:spPr>
          <a:xfrm>
            <a:off x="6026400" y="30583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19050">
            <a:solidFill>
              <a:srgbClr val="FF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No Authorization</a:t>
            </a:r>
            <a:endParaRPr sz="800"/>
          </a:p>
        </p:txBody>
      </p:sp>
      <p:sp>
        <p:nvSpPr>
          <p:cNvPr id="593" name="Google Shape;593;p72"/>
          <p:cNvSpPr/>
          <p:nvPr/>
        </p:nvSpPr>
        <p:spPr>
          <a:xfrm>
            <a:off x="5493725" y="39054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OAI- PMH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594" name="Google Shape;594;p72"/>
          <p:cNvSpPr txBox="1"/>
          <p:nvPr/>
        </p:nvSpPr>
        <p:spPr>
          <a:xfrm>
            <a:off x="5691950" y="4715425"/>
            <a:ext cx="31773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https://wiki.duraspace.org/display/DSPACE/Releases</a:t>
            </a:r>
            <a:endParaRPr sz="90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5 - 2015</a:t>
            </a:r>
            <a:endParaRPr/>
          </a:p>
        </p:txBody>
      </p:sp>
      <p:sp>
        <p:nvSpPr>
          <p:cNvPr id="600" name="Google Shape;600;p73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601" name="Google Shape;601;p73"/>
          <p:cNvSpPr/>
          <p:nvPr/>
        </p:nvSpPr>
        <p:spPr>
          <a:xfrm>
            <a:off x="3060500" y="1148738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602" name="Google Shape;602;p73"/>
          <p:cNvSpPr/>
          <p:nvPr/>
        </p:nvSpPr>
        <p:spPr>
          <a:xfrm>
            <a:off x="555150" y="2830000"/>
            <a:ext cx="2046700" cy="896250"/>
          </a:xfrm>
          <a:prstGeom prst="flowChartMagneticDrum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(Lucene)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/>
          </a:p>
        </p:txBody>
      </p:sp>
      <p:sp>
        <p:nvSpPr>
          <p:cNvPr id="603" name="Google Shape;603;p73"/>
          <p:cNvSpPr/>
          <p:nvPr/>
        </p:nvSpPr>
        <p:spPr>
          <a:xfrm>
            <a:off x="3093950" y="280322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604" name="Google Shape;604;p73"/>
          <p:cNvSpPr/>
          <p:nvPr/>
        </p:nvSpPr>
        <p:spPr>
          <a:xfrm>
            <a:off x="525050" y="393217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 sz="800"/>
          </a:p>
        </p:txBody>
      </p:sp>
      <p:sp>
        <p:nvSpPr>
          <p:cNvPr id="605" name="Google Shape;605;p73"/>
          <p:cNvSpPr/>
          <p:nvPr/>
        </p:nvSpPr>
        <p:spPr>
          <a:xfrm>
            <a:off x="60264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XMLUI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Responsive theme</a:t>
            </a:r>
            <a:endParaRPr/>
          </a:p>
        </p:txBody>
      </p:sp>
      <p:sp>
        <p:nvSpPr>
          <p:cNvPr id="606" name="Google Shape;606;p73"/>
          <p:cNvSpPr/>
          <p:nvPr/>
        </p:nvSpPr>
        <p:spPr>
          <a:xfrm>
            <a:off x="74095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JSPUI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Responsive theme</a:t>
            </a:r>
            <a:endParaRPr sz="900"/>
          </a:p>
        </p:txBody>
      </p:sp>
      <p:sp>
        <p:nvSpPr>
          <p:cNvPr id="607" name="Google Shape;607;p73"/>
          <p:cNvSpPr/>
          <p:nvPr/>
        </p:nvSpPr>
        <p:spPr>
          <a:xfrm>
            <a:off x="3077225" y="3932175"/>
            <a:ext cx="2046700" cy="896250"/>
          </a:xfrm>
          <a:prstGeom prst="flowChartMagneticDrum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(Elastic)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/>
          </a:p>
        </p:txBody>
      </p:sp>
      <p:sp>
        <p:nvSpPr>
          <p:cNvPr id="608" name="Google Shape;608;p73"/>
          <p:cNvSpPr/>
          <p:nvPr/>
        </p:nvSpPr>
        <p:spPr>
          <a:xfrm>
            <a:off x="6026400" y="21439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</a:t>
            </a:r>
            <a:endParaRPr/>
          </a:p>
        </p:txBody>
      </p:sp>
      <p:sp>
        <p:nvSpPr>
          <p:cNvPr id="609" name="Google Shape;609;p73"/>
          <p:cNvSpPr/>
          <p:nvPr/>
        </p:nvSpPr>
        <p:spPr>
          <a:xfrm>
            <a:off x="6026400" y="30583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with read/write</a:t>
            </a:r>
            <a:endParaRPr sz="800"/>
          </a:p>
        </p:txBody>
      </p:sp>
      <p:sp>
        <p:nvSpPr>
          <p:cNvPr id="610" name="Google Shape;610;p73"/>
          <p:cNvSpPr/>
          <p:nvPr/>
        </p:nvSpPr>
        <p:spPr>
          <a:xfrm>
            <a:off x="5493725" y="39054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OAI- PMH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611" name="Google Shape;611;p73"/>
          <p:cNvSpPr/>
          <p:nvPr/>
        </p:nvSpPr>
        <p:spPr>
          <a:xfrm>
            <a:off x="7398000" y="21439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RDF</a:t>
            </a:r>
            <a:endParaRPr/>
          </a:p>
        </p:txBody>
      </p:sp>
      <p:sp>
        <p:nvSpPr>
          <p:cNvPr id="612" name="Google Shape;612;p73"/>
          <p:cNvSpPr txBox="1"/>
          <p:nvPr/>
        </p:nvSpPr>
        <p:spPr>
          <a:xfrm>
            <a:off x="5691950" y="4715425"/>
            <a:ext cx="31773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https://wiki.duraspace.org/display/DSPACE/Releases</a:t>
            </a:r>
            <a:endParaRPr sz="9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6 - 2016</a:t>
            </a:r>
            <a:endParaRPr/>
          </a:p>
        </p:txBody>
      </p:sp>
      <p:sp>
        <p:nvSpPr>
          <p:cNvPr id="618" name="Google Shape;618;p74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via Hibernate</a:t>
            </a:r>
            <a:endParaRPr/>
          </a:p>
        </p:txBody>
      </p:sp>
      <p:sp>
        <p:nvSpPr>
          <p:cNvPr id="619" name="Google Shape;619;p74"/>
          <p:cNvSpPr/>
          <p:nvPr/>
        </p:nvSpPr>
        <p:spPr>
          <a:xfrm>
            <a:off x="3060500" y="1148738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620" name="Google Shape;620;p74"/>
          <p:cNvSpPr/>
          <p:nvPr/>
        </p:nvSpPr>
        <p:spPr>
          <a:xfrm>
            <a:off x="555150" y="2830000"/>
            <a:ext cx="2046700" cy="896250"/>
          </a:xfrm>
          <a:prstGeom prst="flowChartMagneticDrum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(Lucene)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/>
          </a:p>
        </p:txBody>
      </p:sp>
      <p:sp>
        <p:nvSpPr>
          <p:cNvPr id="621" name="Google Shape;621;p74"/>
          <p:cNvSpPr/>
          <p:nvPr/>
        </p:nvSpPr>
        <p:spPr>
          <a:xfrm>
            <a:off x="3093950" y="280322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622" name="Google Shape;622;p74"/>
          <p:cNvSpPr/>
          <p:nvPr/>
        </p:nvSpPr>
        <p:spPr>
          <a:xfrm>
            <a:off x="525050" y="393217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 sz="800"/>
          </a:p>
        </p:txBody>
      </p:sp>
      <p:sp>
        <p:nvSpPr>
          <p:cNvPr id="623" name="Google Shape;623;p74"/>
          <p:cNvSpPr/>
          <p:nvPr/>
        </p:nvSpPr>
        <p:spPr>
          <a:xfrm>
            <a:off x="60264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XMLUI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Responsive theme</a:t>
            </a:r>
            <a:endParaRPr/>
          </a:p>
        </p:txBody>
      </p:sp>
      <p:sp>
        <p:nvSpPr>
          <p:cNvPr id="624" name="Google Shape;624;p74"/>
          <p:cNvSpPr/>
          <p:nvPr/>
        </p:nvSpPr>
        <p:spPr>
          <a:xfrm>
            <a:off x="74095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JSPUI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Responsive theme</a:t>
            </a:r>
            <a:endParaRPr sz="900"/>
          </a:p>
        </p:txBody>
      </p:sp>
      <p:sp>
        <p:nvSpPr>
          <p:cNvPr id="625" name="Google Shape;625;p74"/>
          <p:cNvSpPr/>
          <p:nvPr/>
        </p:nvSpPr>
        <p:spPr>
          <a:xfrm>
            <a:off x="3077225" y="3932175"/>
            <a:ext cx="2046700" cy="896250"/>
          </a:xfrm>
          <a:prstGeom prst="flowChartMagneticDrum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(Elastic)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/>
          </a:p>
        </p:txBody>
      </p:sp>
      <p:sp>
        <p:nvSpPr>
          <p:cNvPr id="626" name="Google Shape;626;p74"/>
          <p:cNvSpPr/>
          <p:nvPr/>
        </p:nvSpPr>
        <p:spPr>
          <a:xfrm>
            <a:off x="6026400" y="21439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</a:t>
            </a:r>
            <a:endParaRPr/>
          </a:p>
        </p:txBody>
      </p:sp>
      <p:sp>
        <p:nvSpPr>
          <p:cNvPr id="627" name="Google Shape;627;p74"/>
          <p:cNvSpPr/>
          <p:nvPr/>
        </p:nvSpPr>
        <p:spPr>
          <a:xfrm>
            <a:off x="6026400" y="30583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</a:t>
            </a:r>
            <a:endParaRPr sz="800"/>
          </a:p>
        </p:txBody>
      </p:sp>
      <p:sp>
        <p:nvSpPr>
          <p:cNvPr id="628" name="Google Shape;628;p74"/>
          <p:cNvSpPr/>
          <p:nvPr/>
        </p:nvSpPr>
        <p:spPr>
          <a:xfrm>
            <a:off x="5493725" y="39054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OAI- PMH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cxnSp>
        <p:nvCxnSpPr>
          <p:cNvPr id="629" name="Google Shape;629;p74"/>
          <p:cNvCxnSpPr/>
          <p:nvPr/>
        </p:nvCxnSpPr>
        <p:spPr>
          <a:xfrm>
            <a:off x="822700" y="2769050"/>
            <a:ext cx="1137000" cy="963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0" name="Google Shape;630;p74"/>
          <p:cNvCxnSpPr/>
          <p:nvPr/>
        </p:nvCxnSpPr>
        <p:spPr>
          <a:xfrm flipH="1">
            <a:off x="876275" y="2769050"/>
            <a:ext cx="1070100" cy="949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1" name="Google Shape;631;p74"/>
          <p:cNvSpPr txBox="1"/>
          <p:nvPr/>
        </p:nvSpPr>
        <p:spPr>
          <a:xfrm>
            <a:off x="5691950" y="4715425"/>
            <a:ext cx="31773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https://wiki.duraspace.org/display/DSPACE/Releases</a:t>
            </a:r>
            <a:endParaRPr sz="900"/>
          </a:p>
        </p:txBody>
      </p:sp>
      <p:sp>
        <p:nvSpPr>
          <p:cNvPr id="632" name="Google Shape;632;p74"/>
          <p:cNvSpPr/>
          <p:nvPr/>
        </p:nvSpPr>
        <p:spPr>
          <a:xfrm>
            <a:off x="7398000" y="21439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RDF</a:t>
            </a:r>
            <a:endParaRPr sz="80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7 - 2017?</a:t>
            </a:r>
            <a:endParaRPr/>
          </a:p>
        </p:txBody>
      </p:sp>
      <p:sp>
        <p:nvSpPr>
          <p:cNvPr id="638" name="Google Shape;638;p75"/>
          <p:cNvSpPr/>
          <p:nvPr/>
        </p:nvSpPr>
        <p:spPr>
          <a:xfrm>
            <a:off x="555150" y="1269150"/>
            <a:ext cx="1986500" cy="896250"/>
          </a:xfrm>
          <a:prstGeom prst="flowChartMagneticDrum">
            <a:avLst/>
          </a:prstGeom>
          <a:solidFill>
            <a:srgbClr val="B4A7D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via Hibernate</a:t>
            </a:r>
            <a:endParaRPr/>
          </a:p>
        </p:txBody>
      </p:sp>
      <p:sp>
        <p:nvSpPr>
          <p:cNvPr id="639" name="Google Shape;639;p75"/>
          <p:cNvSpPr/>
          <p:nvPr/>
        </p:nvSpPr>
        <p:spPr>
          <a:xfrm>
            <a:off x="3060500" y="1148738"/>
            <a:ext cx="2080150" cy="1137075"/>
          </a:xfrm>
          <a:prstGeom prst="flowChartMagneticDisk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Asset Store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(File System or Cloud Storage)</a:t>
            </a:r>
            <a:endParaRPr/>
          </a:p>
        </p:txBody>
      </p:sp>
      <p:sp>
        <p:nvSpPr>
          <p:cNvPr id="640" name="Google Shape;640;p75"/>
          <p:cNvSpPr/>
          <p:nvPr/>
        </p:nvSpPr>
        <p:spPr>
          <a:xfrm>
            <a:off x="3093950" y="280322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sp>
        <p:nvSpPr>
          <p:cNvPr id="641" name="Google Shape;641;p75"/>
          <p:cNvSpPr/>
          <p:nvPr/>
        </p:nvSpPr>
        <p:spPr>
          <a:xfrm>
            <a:off x="585275" y="280322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 sz="800"/>
          </a:p>
        </p:txBody>
      </p:sp>
      <p:sp>
        <p:nvSpPr>
          <p:cNvPr id="642" name="Google Shape;642;p75"/>
          <p:cNvSpPr/>
          <p:nvPr/>
        </p:nvSpPr>
        <p:spPr>
          <a:xfrm>
            <a:off x="60264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XMLUI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Responsive theme</a:t>
            </a:r>
            <a:endParaRPr/>
          </a:p>
        </p:txBody>
      </p:sp>
      <p:sp>
        <p:nvSpPr>
          <p:cNvPr id="643" name="Google Shape;643;p75"/>
          <p:cNvSpPr/>
          <p:nvPr/>
        </p:nvSpPr>
        <p:spPr>
          <a:xfrm>
            <a:off x="7409500" y="12295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JSPUI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Responsive theme</a:t>
            </a:r>
            <a:endParaRPr sz="900"/>
          </a:p>
        </p:txBody>
      </p:sp>
      <p:sp>
        <p:nvSpPr>
          <p:cNvPr id="644" name="Google Shape;644;p75"/>
          <p:cNvSpPr/>
          <p:nvPr/>
        </p:nvSpPr>
        <p:spPr>
          <a:xfrm>
            <a:off x="3077225" y="3932175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(Elastic)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/>
          </a:p>
        </p:txBody>
      </p:sp>
      <p:sp>
        <p:nvSpPr>
          <p:cNvPr id="645" name="Google Shape;645;p75"/>
          <p:cNvSpPr/>
          <p:nvPr/>
        </p:nvSpPr>
        <p:spPr>
          <a:xfrm>
            <a:off x="6026400" y="21439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</a:t>
            </a:r>
            <a:endParaRPr/>
          </a:p>
        </p:txBody>
      </p:sp>
      <p:sp>
        <p:nvSpPr>
          <p:cNvPr id="646" name="Google Shape;646;p75"/>
          <p:cNvSpPr/>
          <p:nvPr/>
        </p:nvSpPr>
        <p:spPr>
          <a:xfrm>
            <a:off x="6026400" y="30583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</a:t>
            </a:r>
            <a:endParaRPr sz="800"/>
          </a:p>
        </p:txBody>
      </p:sp>
      <p:sp>
        <p:nvSpPr>
          <p:cNvPr id="647" name="Google Shape;647;p75"/>
          <p:cNvSpPr/>
          <p:nvPr/>
        </p:nvSpPr>
        <p:spPr>
          <a:xfrm>
            <a:off x="5493725" y="3905400"/>
            <a:ext cx="2046700" cy="896250"/>
          </a:xfrm>
          <a:prstGeom prst="flowChartMagneticDrum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OAI- PMH Index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(SOLR)</a:t>
            </a:r>
            <a:endParaRPr/>
          </a:p>
        </p:txBody>
      </p:sp>
      <p:cxnSp>
        <p:nvCxnSpPr>
          <p:cNvPr id="648" name="Google Shape;648;p75"/>
          <p:cNvCxnSpPr/>
          <p:nvPr/>
        </p:nvCxnSpPr>
        <p:spPr>
          <a:xfrm>
            <a:off x="6026400" y="1099173"/>
            <a:ext cx="2441400" cy="846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9" name="Google Shape;649;p75"/>
          <p:cNvCxnSpPr/>
          <p:nvPr/>
        </p:nvCxnSpPr>
        <p:spPr>
          <a:xfrm flipH="1">
            <a:off x="6141414" y="1099173"/>
            <a:ext cx="2297700" cy="834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0" name="Google Shape;650;p75"/>
          <p:cNvSpPr/>
          <p:nvPr/>
        </p:nvSpPr>
        <p:spPr>
          <a:xfrm>
            <a:off x="7442925" y="305205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Modern UI Platform</a:t>
            </a:r>
            <a:endParaRPr/>
          </a:p>
        </p:txBody>
      </p:sp>
      <p:sp>
        <p:nvSpPr>
          <p:cNvPr id="651" name="Google Shape;651;p75"/>
          <p:cNvSpPr txBox="1"/>
          <p:nvPr/>
        </p:nvSpPr>
        <p:spPr>
          <a:xfrm>
            <a:off x="5691950" y="4715425"/>
            <a:ext cx="31773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https://wiki.duraspace.org/display/DSPACE/Releases</a:t>
            </a:r>
            <a:endParaRPr sz="900"/>
          </a:p>
        </p:txBody>
      </p:sp>
      <p:cxnSp>
        <p:nvCxnSpPr>
          <p:cNvPr id="652" name="Google Shape;652;p75"/>
          <p:cNvCxnSpPr/>
          <p:nvPr/>
        </p:nvCxnSpPr>
        <p:spPr>
          <a:xfrm>
            <a:off x="2902200" y="3918573"/>
            <a:ext cx="2441400" cy="846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75"/>
          <p:cNvCxnSpPr/>
          <p:nvPr/>
        </p:nvCxnSpPr>
        <p:spPr>
          <a:xfrm flipH="1">
            <a:off x="3017214" y="3918573"/>
            <a:ext cx="2297700" cy="834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4" name="Google Shape;654;p75"/>
          <p:cNvCxnSpPr>
            <a:stCxn id="650" idx="1"/>
            <a:endCxn id="646" idx="3"/>
          </p:cNvCxnSpPr>
          <p:nvPr/>
        </p:nvCxnSpPr>
        <p:spPr>
          <a:xfrm flipH="1">
            <a:off x="7143225" y="3409950"/>
            <a:ext cx="299700" cy="6300"/>
          </a:xfrm>
          <a:prstGeom prst="curvedConnector3">
            <a:avLst>
              <a:gd fmla="val 49987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5" name="Google Shape;655;p75"/>
          <p:cNvCxnSpPr>
            <a:stCxn id="650" idx="3"/>
            <a:endCxn id="638" idx="0"/>
          </p:cNvCxnSpPr>
          <p:nvPr/>
        </p:nvCxnSpPr>
        <p:spPr>
          <a:xfrm rot="10800000">
            <a:off x="1548525" y="1269150"/>
            <a:ext cx="7011300" cy="2140800"/>
          </a:xfrm>
          <a:prstGeom prst="curvedConnector4">
            <a:avLst>
              <a:gd fmla="val -3396" name="adj1"/>
              <a:gd fmla="val 133452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6" name="Google Shape;656;p75"/>
          <p:cNvSpPr/>
          <p:nvPr/>
        </p:nvSpPr>
        <p:spPr>
          <a:xfrm>
            <a:off x="7474200" y="2143900"/>
            <a:ext cx="1116900" cy="715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</a:t>
            </a:r>
            <a:endParaRPr sz="80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Beyond V7</a:t>
            </a:r>
            <a:endParaRPr/>
          </a:p>
        </p:txBody>
      </p:sp>
      <p:sp>
        <p:nvSpPr>
          <p:cNvPr id="662" name="Google Shape;662;p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Simplified Development - One UI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Directed development (aligned with a technical roadmap)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Plugin framework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 Challenges</a:t>
            </a:r>
            <a:endParaRPr/>
          </a:p>
        </p:txBody>
      </p:sp>
      <p:sp>
        <p:nvSpPr>
          <p:cNvPr id="668" name="Google Shape;668;p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Limited volunteer bandwidth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 UI’s - Dual maintenance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institutions have no developer resources or very limited resources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Apache Cocoon and JSP are not attractive technologies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UI Customization is the most common enhancement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Will institutions migrate to a new UI platform?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Directed code contributions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Code contributions need to align with the technical roadmap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Prototype Challenge</a:t>
            </a:r>
            <a:endParaRPr/>
          </a:p>
        </p:txBody>
      </p:sp>
      <p:sp>
        <p:nvSpPr>
          <p:cNvPr id="674" name="Google Shape;674;p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https://wiki.duraspace.org/display/DSPACE/DSpace+UI+Prototype+Challenge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Must use either the REST API or the Hibernate-based API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Must be open source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more than 80 hours of work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UI Prototype Challenge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community will review prototypes and select a new UI framework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Prototype Submissions</a:t>
            </a:r>
            <a:endParaRPr/>
          </a:p>
        </p:txBody>
      </p:sp>
      <p:sp>
        <p:nvSpPr>
          <p:cNvPr id="680" name="Google Shape;680;p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Spring Boot + Thymeleaf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 + Ruby on Rails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 + Play!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 + Ember.js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Java API + Jersey + Twirl (in Scala)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Spring MVC + Spring tags + Spring security + sitemesh + custom extensions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REST + Spring Boot + Angular.js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 love about this work</a:t>
            </a:r>
            <a:endParaRPr/>
          </a:p>
        </p:txBody>
      </p:sp>
      <p:sp>
        <p:nvSpPr>
          <p:cNvPr id="686" name="Google Shape;686;p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small about of development can make a big impact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Organizations with limited IT resources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Good cause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lang="en"/>
              <a:t>Culture of sharing - share by default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Good people, helpful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Interesting to see the operations of an open source project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https://github.com/terrywbrady/info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attributes of libraries and archives</a:t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Non-profit - limited IT budgets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Information science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Favor open standards / open access to information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Reflective: publish articles on institutional operations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/>
              <a:t>Strong mission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level ideals for information management (pro/con)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Necessary to collaborate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institutional repository?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institutional repository?</a:t>
            </a:r>
            <a:endParaRPr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 source repository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Showcase </a:t>
            </a:r>
            <a:r>
              <a:rPr b="1" lang="en"/>
              <a:t>unique scholarship and assets</a:t>
            </a:r>
            <a:r>
              <a:rPr lang="en"/>
              <a:t> of an institution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/>
              <a:t>Provide open access to content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Built on an open source platform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Supports several data sharing standards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